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Nunito Sans Black" panose="020F0502020204030204" pitchFamily="34" charset="0"/>
      <p:regular r:id="rId19"/>
      <p:bold r:id="rId20"/>
    </p:embeddedFont>
    <p:embeddedFont>
      <p:font typeface="Poetsen" panose="020108030300000D0203" pitchFamily="2" charset="0"/>
      <p:regular r:id="rId21"/>
    </p:embeddedFont>
    <p:embeddedFont>
      <p:font typeface="Poppins" pitchFamily="2" charset="77"/>
      <p:regular r:id="rId22"/>
    </p:embeddedFont>
    <p:embeddedFont>
      <p:font typeface="Roboto" panose="02000000000000000000" pitchFamily="2" charset="0"/>
      <p:regular r:id="rId23"/>
      <p:bold r:id="rId24"/>
      <p:italic r:id="rId25"/>
    </p:embeddedFont>
    <p:embeddedFont>
      <p:font typeface="Roboto Bold" panose="02000000000000000000"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28" autoAdjust="0"/>
  </p:normalViewPr>
  <p:slideViewPr>
    <p:cSldViewPr>
      <p:cViewPr varScale="1">
        <p:scale>
          <a:sx n="76" d="100"/>
          <a:sy n="76" d="100"/>
        </p:scale>
        <p:origin x="6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21.04.2023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-offer ID</a:t>
            </a:r>
          </a:p>
          <a:p>
            <a:r>
              <a:rPr lang="en-US"/>
              <a:t>-the type of offer (BOGO, discount, or informational) </a:t>
            </a:r>
          </a:p>
          <a:p>
            <a:r>
              <a:rPr lang="en-US"/>
              <a:t>-the minimum amount that must be spent to complete an offer</a:t>
            </a:r>
          </a:p>
          <a:p>
            <a:r>
              <a:rPr lang="en-US"/>
              <a:t>-the reward for doing so, </a:t>
            </a:r>
          </a:p>
          <a:p>
            <a:r>
              <a:rPr lang="en-US"/>
              <a:t>-the offer's duration in days, and</a:t>
            </a:r>
          </a:p>
          <a:p>
            <a:r>
              <a:rPr lang="en-US"/>
              <a:t>-the channels through which it was sent.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id</a:t>
            </a:r>
          </a:p>
          <a:p>
            <a:r>
              <a:rPr lang="en-US"/>
              <a:t>-gender</a:t>
            </a:r>
          </a:p>
          <a:p>
            <a:r>
              <a:rPr lang="en-US"/>
              <a:t>-age</a:t>
            </a:r>
          </a:p>
          <a:p>
            <a:r>
              <a:rPr lang="en-US"/>
              <a:t>-date the customer joined the rewards program</a:t>
            </a:r>
          </a:p>
          <a:p>
            <a:r>
              <a:rPr lang="en-US"/>
              <a:t>-income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ID</a:t>
            </a:r>
          </a:p>
          <a:p>
            <a:r>
              <a:rPr lang="en-US"/>
              <a:t>-event i.e. whether the offer was received, viewed, completed, or a transaction was carried out that did not qualify for the offer</a:t>
            </a:r>
          </a:p>
          <a:p>
            <a:r>
              <a:rPr lang="en-US"/>
              <a:t> -or  spent on each transaction</a:t>
            </a:r>
          </a:p>
          <a:p>
            <a:r>
              <a:rPr lang="en-US"/>
              <a:t>-time (in secs)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sp>
        <p:nvSpPr>
          <p:cNvPr id="2" name="AutoShape 2"/>
          <p:cNvSpPr/>
          <p:nvPr/>
        </p:nvSpPr>
        <p:spPr>
          <a:xfrm>
            <a:off x="14704794" y="-2600035"/>
            <a:ext cx="6326406" cy="15363535"/>
          </a:xfrm>
          <a:prstGeom prst="rect">
            <a:avLst/>
          </a:prstGeom>
          <a:solidFill>
            <a:srgbClr val="FFFFFF"/>
          </a:solidFill>
        </p:spPr>
      </p:sp>
      <p:grpSp>
        <p:nvGrpSpPr>
          <p:cNvPr id="3" name="Group 3"/>
          <p:cNvGrpSpPr/>
          <p:nvPr/>
        </p:nvGrpSpPr>
        <p:grpSpPr>
          <a:xfrm>
            <a:off x="10668279" y="570090"/>
            <a:ext cx="6591021" cy="9023285"/>
            <a:chOff x="0" y="0"/>
            <a:chExt cx="8788027" cy="12031047"/>
          </a:xfrm>
        </p:grpSpPr>
        <p:grpSp>
          <p:nvGrpSpPr>
            <p:cNvPr id="4" name="Group 4"/>
            <p:cNvGrpSpPr>
              <a:grpSpLocks noChangeAspect="1"/>
            </p:cNvGrpSpPr>
            <p:nvPr/>
          </p:nvGrpSpPr>
          <p:grpSpPr>
            <a:xfrm rot="518332">
              <a:off x="2414562" y="314366"/>
              <a:ext cx="4921287" cy="9737611"/>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r="-94468"/>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4" name="Picture 14"/>
            <p:cNvPicPr>
              <a:picLocks noChangeAspect="1"/>
            </p:cNvPicPr>
            <p:nvPr/>
          </p:nvPicPr>
          <p:blipFill>
            <a:blip r:embed="rId3">
              <a:alphaModFix amt="56000"/>
            </a:blip>
            <a:srcRect/>
            <a:stretch>
              <a:fillRect/>
            </a:stretch>
          </p:blipFill>
          <p:spPr>
            <a:xfrm>
              <a:off x="0" y="10295412"/>
              <a:ext cx="8788027" cy="1735635"/>
            </a:xfrm>
            <a:prstGeom prst="rect">
              <a:avLst/>
            </a:prstGeom>
          </p:spPr>
        </p:pic>
      </p:grpSp>
      <p:sp>
        <p:nvSpPr>
          <p:cNvPr id="15" name="TextBox 15"/>
          <p:cNvSpPr txBox="1"/>
          <p:nvPr/>
        </p:nvSpPr>
        <p:spPr>
          <a:xfrm>
            <a:off x="287867" y="2361129"/>
            <a:ext cx="11376645" cy="5926691"/>
          </a:xfrm>
          <a:prstGeom prst="rect">
            <a:avLst/>
          </a:prstGeom>
        </p:spPr>
        <p:txBody>
          <a:bodyPr lIns="0" tIns="0" rIns="0" bIns="0" rtlCol="0" anchor="t">
            <a:spAutoFit/>
          </a:bodyPr>
          <a:lstStyle/>
          <a:p>
            <a:pPr algn="ctr">
              <a:lnSpc>
                <a:spcPts val="11441"/>
              </a:lnSpc>
            </a:pPr>
            <a:r>
              <a:rPr lang="en-US" sz="12712">
                <a:solidFill>
                  <a:srgbClr val="FFFFFF"/>
                </a:solidFill>
                <a:latin typeface="Nunito Sans Black Bold"/>
              </a:rPr>
              <a:t>Customer loyalty and rewards program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sp>
        <p:nvSpPr>
          <p:cNvPr id="2" name="AutoShape 2"/>
          <p:cNvSpPr/>
          <p:nvPr/>
        </p:nvSpPr>
        <p:spPr>
          <a:xfrm>
            <a:off x="9318323" y="0"/>
            <a:ext cx="8969677" cy="10287000"/>
          </a:xfrm>
          <a:prstGeom prst="rect">
            <a:avLst/>
          </a:prstGeom>
          <a:solidFill>
            <a:srgbClr val="FFFFFF"/>
          </a:solidFill>
        </p:spPr>
      </p:sp>
      <p:sp>
        <p:nvSpPr>
          <p:cNvPr id="3" name="TextBox 3"/>
          <p:cNvSpPr txBox="1"/>
          <p:nvPr/>
        </p:nvSpPr>
        <p:spPr>
          <a:xfrm>
            <a:off x="478367" y="1298851"/>
            <a:ext cx="8665633" cy="6622560"/>
          </a:xfrm>
          <a:prstGeom prst="rect">
            <a:avLst/>
          </a:prstGeom>
        </p:spPr>
        <p:txBody>
          <a:bodyPr lIns="0" tIns="0" rIns="0" bIns="0" rtlCol="0" anchor="t">
            <a:spAutoFit/>
          </a:bodyPr>
          <a:lstStyle/>
          <a:p>
            <a:pPr>
              <a:lnSpc>
                <a:spcPts val="13114"/>
              </a:lnSpc>
            </a:pPr>
            <a:r>
              <a:rPr lang="en-US" sz="10928">
                <a:solidFill>
                  <a:srgbClr val="FFFFFF"/>
                </a:solidFill>
                <a:latin typeface="Nunito Sans Black"/>
              </a:rPr>
              <a:t>Assessing the quality of the data sets</a:t>
            </a:r>
          </a:p>
        </p:txBody>
      </p:sp>
      <p:sp>
        <p:nvSpPr>
          <p:cNvPr id="4" name="TextBox 4"/>
          <p:cNvSpPr txBox="1"/>
          <p:nvPr/>
        </p:nvSpPr>
        <p:spPr>
          <a:xfrm>
            <a:off x="11930788" y="1743106"/>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Completeness</a:t>
            </a:r>
          </a:p>
        </p:txBody>
      </p:sp>
      <p:sp>
        <p:nvSpPr>
          <p:cNvPr id="5" name="TextBox 5"/>
          <p:cNvSpPr txBox="1"/>
          <p:nvPr/>
        </p:nvSpPr>
        <p:spPr>
          <a:xfrm>
            <a:off x="9660088" y="4050030"/>
            <a:ext cx="7599212" cy="398145"/>
          </a:xfrm>
          <a:prstGeom prst="rect">
            <a:avLst/>
          </a:prstGeom>
        </p:spPr>
        <p:txBody>
          <a:bodyPr lIns="0" tIns="0" rIns="0" bIns="0" rtlCol="0" anchor="t">
            <a:spAutoFit/>
          </a:bodyPr>
          <a:lstStyle/>
          <a:p>
            <a:pPr>
              <a:lnSpc>
                <a:spcPts val="3119"/>
              </a:lnSpc>
            </a:pPr>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0055" y="1752631"/>
            <a:ext cx="390689" cy="390689"/>
          </a:xfrm>
          <a:prstGeom prst="rect">
            <a:avLst/>
          </a:prstGeom>
        </p:spPr>
      </p:pic>
      <p:sp>
        <p:nvSpPr>
          <p:cNvPr id="7" name="TextBox 7"/>
          <p:cNvSpPr txBox="1"/>
          <p:nvPr/>
        </p:nvSpPr>
        <p:spPr>
          <a:xfrm>
            <a:off x="11930788" y="3171856"/>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Consistency</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0055" y="3181381"/>
            <a:ext cx="390689" cy="390689"/>
          </a:xfrm>
          <a:prstGeom prst="rect">
            <a:avLst/>
          </a:prstGeom>
        </p:spPr>
      </p:pic>
      <p:sp>
        <p:nvSpPr>
          <p:cNvPr id="9" name="TextBox 9"/>
          <p:cNvSpPr txBox="1"/>
          <p:nvPr/>
        </p:nvSpPr>
        <p:spPr>
          <a:xfrm>
            <a:off x="11930788" y="4600606"/>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Accuracy</a:t>
            </a:r>
          </a:p>
        </p:txBody>
      </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0055" y="4610131"/>
            <a:ext cx="390689" cy="390689"/>
          </a:xfrm>
          <a:prstGeom prst="rect">
            <a:avLst/>
          </a:prstGeom>
        </p:spPr>
      </p:pic>
      <p:sp>
        <p:nvSpPr>
          <p:cNvPr id="11" name="TextBox 11"/>
          <p:cNvSpPr txBox="1"/>
          <p:nvPr/>
        </p:nvSpPr>
        <p:spPr>
          <a:xfrm>
            <a:off x="11930788" y="6029356"/>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Relevance</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0055" y="6038881"/>
            <a:ext cx="390689" cy="390689"/>
          </a:xfrm>
          <a:prstGeom prst="rect">
            <a:avLst/>
          </a:prstGeom>
        </p:spPr>
      </p:pic>
      <p:sp>
        <p:nvSpPr>
          <p:cNvPr id="13" name="TextBox 13"/>
          <p:cNvSpPr txBox="1"/>
          <p:nvPr/>
        </p:nvSpPr>
        <p:spPr>
          <a:xfrm>
            <a:off x="11930788" y="7458044"/>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Validity</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0055" y="7467569"/>
            <a:ext cx="390689" cy="3906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grpSp>
        <p:nvGrpSpPr>
          <p:cNvPr id="2" name="Group 2"/>
          <p:cNvGrpSpPr/>
          <p:nvPr/>
        </p:nvGrpSpPr>
        <p:grpSpPr>
          <a:xfrm>
            <a:off x="8502689" y="614059"/>
            <a:ext cx="1123950" cy="1123950"/>
            <a:chOff x="0" y="0"/>
            <a:chExt cx="1498600" cy="1498600"/>
          </a:xfrm>
        </p:grpSpPr>
        <p:grpSp>
          <p:nvGrpSpPr>
            <p:cNvPr id="3" name="Group 3"/>
            <p:cNvGrpSpPr/>
            <p:nvPr/>
          </p:nvGrpSpPr>
          <p:grpSpPr>
            <a:xfrm>
              <a:off x="0" y="0"/>
              <a:ext cx="1498600" cy="14986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TextBox 5"/>
            <p:cNvSpPr txBox="1"/>
            <p:nvPr/>
          </p:nvSpPr>
          <p:spPr>
            <a:xfrm>
              <a:off x="300027" y="529827"/>
              <a:ext cx="898545" cy="448472"/>
            </a:xfrm>
            <a:prstGeom prst="rect">
              <a:avLst/>
            </a:prstGeom>
          </p:spPr>
          <p:txBody>
            <a:bodyPr lIns="0" tIns="0" rIns="0" bIns="0" rtlCol="0" anchor="t">
              <a:spAutoFit/>
            </a:bodyPr>
            <a:lstStyle/>
            <a:p>
              <a:pPr algn="ctr">
                <a:lnSpc>
                  <a:spcPts val="2749"/>
                </a:lnSpc>
              </a:pPr>
              <a:r>
                <a:rPr lang="en-US" sz="2291">
                  <a:solidFill>
                    <a:srgbClr val="000000"/>
                  </a:solidFill>
                  <a:latin typeface="Nunito Sans Black Bold"/>
                </a:rPr>
                <a:t>1</a:t>
              </a:r>
            </a:p>
          </p:txBody>
        </p:sp>
      </p:grpSp>
      <p:grpSp>
        <p:nvGrpSpPr>
          <p:cNvPr id="6" name="Group 6"/>
          <p:cNvGrpSpPr/>
          <p:nvPr/>
        </p:nvGrpSpPr>
        <p:grpSpPr>
          <a:xfrm>
            <a:off x="8502689" y="2588909"/>
            <a:ext cx="1123950" cy="1123950"/>
            <a:chOff x="0" y="0"/>
            <a:chExt cx="1498600" cy="1498600"/>
          </a:xfrm>
        </p:grpSpPr>
        <p:grpSp>
          <p:nvGrpSpPr>
            <p:cNvPr id="7" name="Group 7"/>
            <p:cNvGrpSpPr/>
            <p:nvPr/>
          </p:nvGrpSpPr>
          <p:grpSpPr>
            <a:xfrm>
              <a:off x="0" y="0"/>
              <a:ext cx="1498600" cy="14986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9" name="TextBox 9"/>
            <p:cNvSpPr txBox="1"/>
            <p:nvPr/>
          </p:nvSpPr>
          <p:spPr>
            <a:xfrm>
              <a:off x="300027" y="529827"/>
              <a:ext cx="898545" cy="448472"/>
            </a:xfrm>
            <a:prstGeom prst="rect">
              <a:avLst/>
            </a:prstGeom>
          </p:spPr>
          <p:txBody>
            <a:bodyPr lIns="0" tIns="0" rIns="0" bIns="0" rtlCol="0" anchor="t">
              <a:spAutoFit/>
            </a:bodyPr>
            <a:lstStyle/>
            <a:p>
              <a:pPr algn="ctr">
                <a:lnSpc>
                  <a:spcPts val="2749"/>
                </a:lnSpc>
              </a:pPr>
              <a:r>
                <a:rPr lang="en-US" sz="2291">
                  <a:solidFill>
                    <a:srgbClr val="000000"/>
                  </a:solidFill>
                  <a:latin typeface="Nunito Sans Black Bold"/>
                </a:rPr>
                <a:t>2</a:t>
              </a:r>
            </a:p>
          </p:txBody>
        </p:sp>
      </p:grpSp>
      <p:grpSp>
        <p:nvGrpSpPr>
          <p:cNvPr id="10" name="Group 10"/>
          <p:cNvGrpSpPr/>
          <p:nvPr/>
        </p:nvGrpSpPr>
        <p:grpSpPr>
          <a:xfrm>
            <a:off x="8502689" y="4560584"/>
            <a:ext cx="1123950" cy="1123950"/>
            <a:chOff x="0" y="0"/>
            <a:chExt cx="1498600" cy="1498600"/>
          </a:xfrm>
        </p:grpSpPr>
        <p:grpSp>
          <p:nvGrpSpPr>
            <p:cNvPr id="11" name="Group 11"/>
            <p:cNvGrpSpPr/>
            <p:nvPr/>
          </p:nvGrpSpPr>
          <p:grpSpPr>
            <a:xfrm>
              <a:off x="0" y="0"/>
              <a:ext cx="1498600" cy="14986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3" name="TextBox 13"/>
            <p:cNvSpPr txBox="1"/>
            <p:nvPr/>
          </p:nvSpPr>
          <p:spPr>
            <a:xfrm>
              <a:off x="300027" y="529827"/>
              <a:ext cx="898545" cy="448472"/>
            </a:xfrm>
            <a:prstGeom prst="rect">
              <a:avLst/>
            </a:prstGeom>
          </p:spPr>
          <p:txBody>
            <a:bodyPr lIns="0" tIns="0" rIns="0" bIns="0" rtlCol="0" anchor="t">
              <a:spAutoFit/>
            </a:bodyPr>
            <a:lstStyle/>
            <a:p>
              <a:pPr algn="ctr">
                <a:lnSpc>
                  <a:spcPts val="2749"/>
                </a:lnSpc>
              </a:pPr>
              <a:r>
                <a:rPr lang="en-US" sz="2291">
                  <a:solidFill>
                    <a:srgbClr val="000000"/>
                  </a:solidFill>
                  <a:latin typeface="Nunito Sans Black Bold"/>
                </a:rPr>
                <a:t>3</a:t>
              </a:r>
            </a:p>
          </p:txBody>
        </p:sp>
      </p:grpSp>
      <p:grpSp>
        <p:nvGrpSpPr>
          <p:cNvPr id="14" name="Group 14"/>
          <p:cNvGrpSpPr/>
          <p:nvPr/>
        </p:nvGrpSpPr>
        <p:grpSpPr>
          <a:xfrm>
            <a:off x="8502689" y="6532259"/>
            <a:ext cx="1123950" cy="1123950"/>
            <a:chOff x="0" y="0"/>
            <a:chExt cx="1498600" cy="1498600"/>
          </a:xfrm>
        </p:grpSpPr>
        <p:grpSp>
          <p:nvGrpSpPr>
            <p:cNvPr id="15" name="Group 15"/>
            <p:cNvGrpSpPr/>
            <p:nvPr/>
          </p:nvGrpSpPr>
          <p:grpSpPr>
            <a:xfrm>
              <a:off x="0" y="0"/>
              <a:ext cx="1498600" cy="14986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7" name="TextBox 17"/>
            <p:cNvSpPr txBox="1"/>
            <p:nvPr/>
          </p:nvSpPr>
          <p:spPr>
            <a:xfrm>
              <a:off x="300027" y="529827"/>
              <a:ext cx="898545" cy="448472"/>
            </a:xfrm>
            <a:prstGeom prst="rect">
              <a:avLst/>
            </a:prstGeom>
          </p:spPr>
          <p:txBody>
            <a:bodyPr lIns="0" tIns="0" rIns="0" bIns="0" rtlCol="0" anchor="t">
              <a:spAutoFit/>
            </a:bodyPr>
            <a:lstStyle/>
            <a:p>
              <a:pPr algn="ctr">
                <a:lnSpc>
                  <a:spcPts val="2749"/>
                </a:lnSpc>
              </a:pPr>
              <a:r>
                <a:rPr lang="en-US" sz="2291">
                  <a:solidFill>
                    <a:srgbClr val="000000"/>
                  </a:solidFill>
                  <a:latin typeface="Nunito Sans Black Bold"/>
                </a:rPr>
                <a:t>4</a:t>
              </a:r>
            </a:p>
          </p:txBody>
        </p:sp>
      </p:grpSp>
      <p:sp>
        <p:nvSpPr>
          <p:cNvPr id="18" name="TextBox 18"/>
          <p:cNvSpPr txBox="1"/>
          <p:nvPr/>
        </p:nvSpPr>
        <p:spPr>
          <a:xfrm>
            <a:off x="10946809" y="531741"/>
            <a:ext cx="6580506" cy="1338580"/>
          </a:xfrm>
          <a:prstGeom prst="rect">
            <a:avLst/>
          </a:prstGeom>
        </p:spPr>
        <p:txBody>
          <a:bodyPr lIns="0" tIns="0" rIns="0" bIns="0" rtlCol="0" anchor="t">
            <a:spAutoFit/>
          </a:bodyPr>
          <a:lstStyle/>
          <a:p>
            <a:pPr>
              <a:lnSpc>
                <a:spcPts val="5329"/>
              </a:lnSpc>
            </a:pPr>
            <a:r>
              <a:rPr lang="en-US" sz="4099" dirty="0">
                <a:solidFill>
                  <a:schemeClr val="bg1"/>
                </a:solidFill>
                <a:latin typeface="Roboto"/>
              </a:rPr>
              <a:t>Defining the right rewards and incentives</a:t>
            </a:r>
            <a:endParaRPr lang="en-US" sz="4099" dirty="0">
              <a:solidFill>
                <a:schemeClr val="bg1"/>
              </a:solidFill>
              <a:latin typeface="Roboto"/>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19" name="TextBox 19"/>
          <p:cNvSpPr txBox="1"/>
          <p:nvPr/>
        </p:nvSpPr>
        <p:spPr>
          <a:xfrm>
            <a:off x="10946809" y="2800681"/>
            <a:ext cx="7046173" cy="662305"/>
          </a:xfrm>
          <a:prstGeom prst="rect">
            <a:avLst/>
          </a:prstGeom>
        </p:spPr>
        <p:txBody>
          <a:bodyPr lIns="0" tIns="0" rIns="0" bIns="0" rtlCol="0" anchor="t">
            <a:spAutoFit/>
          </a:bodyPr>
          <a:lstStyle/>
          <a:p>
            <a:pPr>
              <a:lnSpc>
                <a:spcPts val="5329"/>
              </a:lnSpc>
            </a:pPr>
            <a:r>
              <a:rPr lang="en-US" sz="4099" dirty="0">
                <a:solidFill>
                  <a:schemeClr val="bg1"/>
                </a:solidFill>
                <a:latin typeface="Roboto"/>
              </a:rPr>
              <a:t>Balancing costs and benefits</a:t>
            </a:r>
            <a:endParaRPr lang="en-US" sz="4099" dirty="0">
              <a:solidFill>
                <a:schemeClr val="bg1"/>
              </a:solidFill>
              <a:latin typeface="Roboto"/>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20" name="TextBox 20"/>
          <p:cNvSpPr txBox="1"/>
          <p:nvPr/>
        </p:nvSpPr>
        <p:spPr>
          <a:xfrm>
            <a:off x="10946809" y="4434219"/>
            <a:ext cx="6580506" cy="1338580"/>
          </a:xfrm>
          <a:prstGeom prst="rect">
            <a:avLst/>
          </a:prstGeom>
        </p:spPr>
        <p:txBody>
          <a:bodyPr lIns="0" tIns="0" rIns="0" bIns="0" rtlCol="0" anchor="t">
            <a:spAutoFit/>
          </a:bodyPr>
          <a:lstStyle/>
          <a:p>
            <a:pPr>
              <a:lnSpc>
                <a:spcPts val="5329"/>
              </a:lnSpc>
            </a:pPr>
            <a:r>
              <a:rPr lang="en-US" sz="4099" dirty="0">
                <a:solidFill>
                  <a:schemeClr val="bg1"/>
                </a:solidFill>
                <a:latin typeface="Roboto"/>
              </a:rPr>
              <a:t>Creating a seamless user experience</a:t>
            </a:r>
            <a:endParaRPr lang="en-US" sz="4099" dirty="0">
              <a:solidFill>
                <a:schemeClr val="bg1"/>
              </a:solidFill>
              <a:latin typeface="Roboto"/>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21" name="TextBox 21"/>
          <p:cNvSpPr txBox="1"/>
          <p:nvPr/>
        </p:nvSpPr>
        <p:spPr>
          <a:xfrm>
            <a:off x="10946809" y="6405894"/>
            <a:ext cx="6580506" cy="1338580"/>
          </a:xfrm>
          <a:prstGeom prst="rect">
            <a:avLst/>
          </a:prstGeom>
        </p:spPr>
        <p:txBody>
          <a:bodyPr lIns="0" tIns="0" rIns="0" bIns="0" rtlCol="0" anchor="t">
            <a:spAutoFit/>
          </a:bodyPr>
          <a:lstStyle/>
          <a:p>
            <a:pPr>
              <a:lnSpc>
                <a:spcPts val="5329"/>
              </a:lnSpc>
            </a:pPr>
            <a:r>
              <a:rPr lang="en-US" sz="4099" dirty="0">
                <a:solidFill>
                  <a:schemeClr val="bg1"/>
                </a:solidFill>
                <a:latin typeface="Roboto"/>
              </a:rPr>
              <a:t>Measuring program effectiveness</a:t>
            </a:r>
            <a:endParaRPr lang="en-US" sz="4099" dirty="0">
              <a:solidFill>
                <a:schemeClr val="bg1"/>
              </a:solidFill>
              <a:latin typeface="Roboto"/>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grpSp>
        <p:nvGrpSpPr>
          <p:cNvPr id="22" name="Group 22"/>
          <p:cNvGrpSpPr>
            <a:grpSpLocks noChangeAspect="1"/>
          </p:cNvGrpSpPr>
          <p:nvPr/>
        </p:nvGrpSpPr>
        <p:grpSpPr>
          <a:xfrm>
            <a:off x="0" y="3034510"/>
            <a:ext cx="7467096" cy="7482054"/>
            <a:chOff x="0" y="0"/>
            <a:chExt cx="10143490" cy="10163810"/>
          </a:xfrm>
        </p:grpSpPr>
        <p:sp>
          <p:nvSpPr>
            <p:cNvPr id="23" name="Freeform 23"/>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3"/>
              <a:stretch>
                <a:fillRect t="-25" b="-25"/>
              </a:stretch>
            </a:blipFill>
          </p:spPr>
        </p:sp>
        <p:sp>
          <p:nvSpPr>
            <p:cNvPr id="24" name="Freeform 24"/>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4"/>
              <a:stretch>
                <a:fillRect t="-6388" b="-6388"/>
              </a:stretch>
            </a:blipFill>
          </p:spPr>
        </p:sp>
        <p:sp>
          <p:nvSpPr>
            <p:cNvPr id="25" name="Freeform 25"/>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5"/>
              <a:stretch>
                <a:fillRect l="-99260"/>
              </a:stretch>
            </a:blipFill>
          </p:spPr>
        </p:sp>
      </p:grpSp>
      <p:grpSp>
        <p:nvGrpSpPr>
          <p:cNvPr id="26" name="Group 26"/>
          <p:cNvGrpSpPr/>
          <p:nvPr/>
        </p:nvGrpSpPr>
        <p:grpSpPr>
          <a:xfrm>
            <a:off x="8502689" y="8503934"/>
            <a:ext cx="1123950" cy="1125971"/>
            <a:chOff x="0" y="0"/>
            <a:chExt cx="1498600" cy="1501294"/>
          </a:xfrm>
        </p:grpSpPr>
        <p:grpSp>
          <p:nvGrpSpPr>
            <p:cNvPr id="27" name="Group 27"/>
            <p:cNvGrpSpPr/>
            <p:nvPr/>
          </p:nvGrpSpPr>
          <p:grpSpPr>
            <a:xfrm>
              <a:off x="0" y="0"/>
              <a:ext cx="1498600" cy="150129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9" name="TextBox 29"/>
            <p:cNvSpPr txBox="1"/>
            <p:nvPr/>
          </p:nvSpPr>
          <p:spPr>
            <a:xfrm>
              <a:off x="300027" y="529827"/>
              <a:ext cx="898545" cy="451166"/>
            </a:xfrm>
            <a:prstGeom prst="rect">
              <a:avLst/>
            </a:prstGeom>
          </p:spPr>
          <p:txBody>
            <a:bodyPr lIns="0" tIns="0" rIns="0" bIns="0" rtlCol="0" anchor="t">
              <a:spAutoFit/>
            </a:bodyPr>
            <a:lstStyle/>
            <a:p>
              <a:pPr algn="ctr">
                <a:lnSpc>
                  <a:spcPts val="2749"/>
                </a:lnSpc>
              </a:pPr>
              <a:r>
                <a:rPr lang="en-US" sz="2291">
                  <a:solidFill>
                    <a:srgbClr val="000000"/>
                  </a:solidFill>
                  <a:latin typeface="Nunito Sans Black"/>
                </a:rPr>
                <a:t>5</a:t>
              </a:r>
            </a:p>
          </p:txBody>
        </p:sp>
      </p:grpSp>
      <p:sp>
        <p:nvSpPr>
          <p:cNvPr id="30" name="TextBox 30"/>
          <p:cNvSpPr txBox="1"/>
          <p:nvPr/>
        </p:nvSpPr>
        <p:spPr>
          <a:xfrm>
            <a:off x="10946809" y="8378579"/>
            <a:ext cx="6580506" cy="1338580"/>
          </a:xfrm>
          <a:prstGeom prst="rect">
            <a:avLst/>
          </a:prstGeom>
        </p:spPr>
        <p:txBody>
          <a:bodyPr lIns="0" tIns="0" rIns="0" bIns="0" rtlCol="0" anchor="t">
            <a:spAutoFit/>
          </a:bodyPr>
          <a:lstStyle/>
          <a:p>
            <a:pPr>
              <a:lnSpc>
                <a:spcPts val="5329"/>
              </a:lnSpc>
            </a:pPr>
            <a:r>
              <a:rPr lang="en-US" sz="4099" dirty="0">
                <a:solidFill>
                  <a:schemeClr val="bg1"/>
                </a:solidFill>
                <a:latin typeface="Roboto"/>
              </a:rPr>
              <a:t>Adapting to changing customer preferences</a:t>
            </a:r>
            <a:endParaRPr lang="en-US" sz="4099" dirty="0">
              <a:solidFill>
                <a:schemeClr val="bg1"/>
              </a:solidFill>
              <a:latin typeface="Roboto"/>
              <a:hlinkClick r:id="rId2" tooltip="https://docs.google.com/spreadsheets/d/1DUF2isFWsqVSYhbaACYtbgcLi_YjDqpE3GLQIVgkKQg/edit#gid=69851113">
                <a:extLst>
                  <a:ext uri="{A12FA001-AC4F-418D-AE19-62706E023703}">
                    <ahyp:hlinkClr xmlns:ahyp="http://schemas.microsoft.com/office/drawing/2018/hyperlinkcolor" val="tx"/>
                  </a:ext>
                </a:extLst>
              </a:hlinkClick>
            </a:endParaRPr>
          </a:p>
        </p:txBody>
      </p:sp>
      <p:sp>
        <p:nvSpPr>
          <p:cNvPr id="31" name="TextBox 31"/>
          <p:cNvSpPr txBox="1"/>
          <p:nvPr/>
        </p:nvSpPr>
        <p:spPr>
          <a:xfrm>
            <a:off x="247046" y="569841"/>
            <a:ext cx="7693668" cy="1809750"/>
          </a:xfrm>
          <a:prstGeom prst="rect">
            <a:avLst/>
          </a:prstGeom>
        </p:spPr>
        <p:txBody>
          <a:bodyPr lIns="0" tIns="0" rIns="0" bIns="0" rtlCol="0" anchor="t">
            <a:spAutoFit/>
          </a:bodyPr>
          <a:lstStyle/>
          <a:p>
            <a:pPr algn="ctr">
              <a:lnSpc>
                <a:spcPts val="14278"/>
              </a:lnSpc>
              <a:spcBef>
                <a:spcPct val="0"/>
              </a:spcBef>
            </a:pPr>
            <a:r>
              <a:rPr lang="en-US" sz="11898">
                <a:solidFill>
                  <a:srgbClr val="FFFFFF"/>
                </a:solidFill>
                <a:latin typeface="Roboto Bold"/>
              </a:rPr>
              <a:t>Challenges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8E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9171641"/>
            <a:ext cx="20429652" cy="1749036"/>
            <a:chOff x="0" y="0"/>
            <a:chExt cx="27239536" cy="2332049"/>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7" t="15727"/>
            <a:stretch>
              <a:fillRect/>
            </a:stretch>
          </p:blipFill>
          <p:spPr>
            <a:xfrm>
              <a:off x="0" y="0"/>
              <a:ext cx="13693284" cy="2332049"/>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7" t="15727"/>
            <a:stretch>
              <a:fillRect/>
            </a:stretch>
          </p:blipFill>
          <p:spPr>
            <a:xfrm>
              <a:off x="13546252" y="0"/>
              <a:ext cx="13693284" cy="2332049"/>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96682" y="4396422"/>
            <a:ext cx="9932701" cy="545395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35319" y="4651376"/>
            <a:ext cx="2292240" cy="494404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93544" y="4396422"/>
            <a:ext cx="4194456" cy="5492741"/>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41303" y="209281"/>
            <a:ext cx="5200640" cy="2675966"/>
          </a:xfrm>
          <a:prstGeom prst="rect">
            <a:avLst/>
          </a:prstGeom>
        </p:spPr>
      </p:pic>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839065" y="433762"/>
            <a:ext cx="4382593" cy="2860638"/>
          </a:xfrm>
          <a:prstGeom prst="rect">
            <a:avLst/>
          </a:prstGeom>
        </p:spPr>
      </p:pic>
      <p:sp>
        <p:nvSpPr>
          <p:cNvPr id="10" name="TextBox 10"/>
          <p:cNvSpPr txBox="1"/>
          <p:nvPr/>
        </p:nvSpPr>
        <p:spPr>
          <a:xfrm>
            <a:off x="3956640" y="2980744"/>
            <a:ext cx="10374721" cy="541586"/>
          </a:xfrm>
          <a:prstGeom prst="rect">
            <a:avLst/>
          </a:prstGeom>
        </p:spPr>
        <p:txBody>
          <a:bodyPr lIns="0" tIns="0" rIns="0" bIns="0" rtlCol="0" anchor="t">
            <a:spAutoFit/>
          </a:bodyPr>
          <a:lstStyle/>
          <a:p>
            <a:pPr algn="ctr">
              <a:lnSpc>
                <a:spcPts val="4273"/>
              </a:lnSpc>
            </a:pPr>
            <a:r>
              <a:rPr lang="en-US" sz="3052">
                <a:solidFill>
                  <a:srgbClr val="242D47"/>
                </a:solidFill>
                <a:latin typeface="Poppins"/>
              </a:rPr>
              <a:t>Don't hesitate to ask any questions!</a:t>
            </a:r>
          </a:p>
        </p:txBody>
      </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614862" y="209281"/>
            <a:ext cx="2528893" cy="689698"/>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975619" y="803395"/>
            <a:ext cx="2312381" cy="630649"/>
          </a:xfrm>
          <a:prstGeom prst="rect">
            <a:avLst/>
          </a:prstGeom>
        </p:spPr>
      </p:pic>
      <p:sp>
        <p:nvSpPr>
          <p:cNvPr id="13" name="TextBox 13"/>
          <p:cNvSpPr txBox="1"/>
          <p:nvPr/>
        </p:nvSpPr>
        <p:spPr>
          <a:xfrm>
            <a:off x="1517750" y="1634069"/>
            <a:ext cx="15252501" cy="1180491"/>
          </a:xfrm>
          <a:prstGeom prst="rect">
            <a:avLst/>
          </a:prstGeom>
        </p:spPr>
        <p:txBody>
          <a:bodyPr lIns="0" tIns="0" rIns="0" bIns="0" rtlCol="0" anchor="t">
            <a:spAutoFit/>
          </a:bodyPr>
          <a:lstStyle/>
          <a:p>
            <a:pPr algn="ctr">
              <a:lnSpc>
                <a:spcPts val="8836"/>
              </a:lnSpc>
            </a:pPr>
            <a:r>
              <a:rPr lang="en-US" sz="9109">
                <a:solidFill>
                  <a:srgbClr val="3B435F"/>
                </a:solidFill>
                <a:latin typeface="Poetsen"/>
              </a:rPr>
              <a:t>Thank you for listening!</a:t>
            </a:r>
          </a:p>
        </p:txBody>
      </p:sp>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509322" y="-1674244"/>
            <a:ext cx="4382593" cy="28606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9117" y="2965700"/>
            <a:ext cx="2784241" cy="3145771"/>
            <a:chOff x="0" y="0"/>
            <a:chExt cx="3712321" cy="4194361"/>
          </a:xfrm>
        </p:grpSpPr>
        <p:pic>
          <p:nvPicPr>
            <p:cNvPr id="3" name="Picture 3"/>
            <p:cNvPicPr>
              <a:picLocks noChangeAspect="1"/>
            </p:cNvPicPr>
            <p:nvPr/>
          </p:nvPicPr>
          <p:blipFill>
            <a:blip r:embed="rId2"/>
            <a:srcRect l="4988" r="4988"/>
            <a:stretch>
              <a:fillRect/>
            </a:stretch>
          </p:blipFill>
          <p:spPr>
            <a:xfrm>
              <a:off x="0" y="0"/>
              <a:ext cx="3712321" cy="4194361"/>
            </a:xfrm>
            <a:prstGeom prst="rect">
              <a:avLst/>
            </a:prstGeom>
          </p:spPr>
        </p:pic>
      </p:grpSp>
      <p:grpSp>
        <p:nvGrpSpPr>
          <p:cNvPr id="4" name="Group 4"/>
          <p:cNvGrpSpPr/>
          <p:nvPr/>
        </p:nvGrpSpPr>
        <p:grpSpPr>
          <a:xfrm>
            <a:off x="7873101" y="2965700"/>
            <a:ext cx="2857434" cy="3145771"/>
            <a:chOff x="0" y="0"/>
            <a:chExt cx="3809912" cy="4194361"/>
          </a:xfrm>
        </p:grpSpPr>
        <p:pic>
          <p:nvPicPr>
            <p:cNvPr id="5" name="Picture 5"/>
            <p:cNvPicPr>
              <a:picLocks noChangeAspect="1"/>
            </p:cNvPicPr>
            <p:nvPr/>
          </p:nvPicPr>
          <p:blipFill>
            <a:blip r:embed="rId3"/>
            <a:srcRect l="39561" t="20512" r="39561" b="20512"/>
            <a:stretch>
              <a:fillRect/>
            </a:stretch>
          </p:blipFill>
          <p:spPr>
            <a:xfrm>
              <a:off x="0" y="0"/>
              <a:ext cx="3809912" cy="4194361"/>
            </a:xfrm>
            <a:prstGeom prst="rect">
              <a:avLst/>
            </a:prstGeom>
          </p:spPr>
        </p:pic>
      </p:grpSp>
      <p:grpSp>
        <p:nvGrpSpPr>
          <p:cNvPr id="6" name="Group 6"/>
          <p:cNvGrpSpPr/>
          <p:nvPr/>
        </p:nvGrpSpPr>
        <p:grpSpPr>
          <a:xfrm>
            <a:off x="13456991" y="2965700"/>
            <a:ext cx="2857434" cy="3145771"/>
            <a:chOff x="0" y="0"/>
            <a:chExt cx="3809912" cy="4194361"/>
          </a:xfrm>
        </p:grpSpPr>
        <p:pic>
          <p:nvPicPr>
            <p:cNvPr id="7" name="Picture 7"/>
            <p:cNvPicPr>
              <a:picLocks noChangeAspect="1"/>
            </p:cNvPicPr>
            <p:nvPr/>
          </p:nvPicPr>
          <p:blipFill>
            <a:blip r:embed="rId4"/>
            <a:srcRect l="4582" r="4582"/>
            <a:stretch>
              <a:fillRect/>
            </a:stretch>
          </p:blipFill>
          <p:spPr>
            <a:xfrm>
              <a:off x="0" y="0"/>
              <a:ext cx="3809912" cy="4194361"/>
            </a:xfrm>
            <a:prstGeom prst="rect">
              <a:avLst/>
            </a:prstGeom>
          </p:spPr>
        </p:pic>
      </p:grpSp>
      <p:grpSp>
        <p:nvGrpSpPr>
          <p:cNvPr id="8" name="Group 8"/>
          <p:cNvGrpSpPr/>
          <p:nvPr/>
        </p:nvGrpSpPr>
        <p:grpSpPr>
          <a:xfrm>
            <a:off x="7687190" y="2965700"/>
            <a:ext cx="3043345" cy="3145771"/>
            <a:chOff x="0" y="0"/>
            <a:chExt cx="4057793" cy="4194361"/>
          </a:xfrm>
        </p:grpSpPr>
        <p:pic>
          <p:nvPicPr>
            <p:cNvPr id="9" name="Picture 9"/>
            <p:cNvPicPr>
              <a:picLocks noChangeAspect="1"/>
            </p:cNvPicPr>
            <p:nvPr/>
          </p:nvPicPr>
          <p:blipFill>
            <a:blip r:embed="rId5"/>
            <a:srcRect l="1627" r="1627"/>
            <a:stretch>
              <a:fillRect/>
            </a:stretch>
          </p:blipFill>
          <p:spPr>
            <a:xfrm>
              <a:off x="0" y="0"/>
              <a:ext cx="4057793" cy="4194361"/>
            </a:xfrm>
            <a:prstGeom prst="rect">
              <a:avLst/>
            </a:prstGeom>
          </p:spPr>
        </p:pic>
      </p:grpSp>
      <p:grpSp>
        <p:nvGrpSpPr>
          <p:cNvPr id="10" name="Group 10"/>
          <p:cNvGrpSpPr/>
          <p:nvPr/>
        </p:nvGrpSpPr>
        <p:grpSpPr>
          <a:xfrm>
            <a:off x="1355905" y="6673446"/>
            <a:ext cx="4350665" cy="2235654"/>
            <a:chOff x="0" y="0"/>
            <a:chExt cx="5800886" cy="2980873"/>
          </a:xfrm>
        </p:grpSpPr>
        <p:sp>
          <p:nvSpPr>
            <p:cNvPr id="11" name="TextBox 11"/>
            <p:cNvSpPr txBox="1"/>
            <p:nvPr/>
          </p:nvSpPr>
          <p:spPr>
            <a:xfrm>
              <a:off x="0" y="-47625"/>
              <a:ext cx="5800886" cy="750358"/>
            </a:xfrm>
            <a:prstGeom prst="rect">
              <a:avLst/>
            </a:prstGeom>
          </p:spPr>
          <p:txBody>
            <a:bodyPr lIns="0" tIns="0" rIns="0" bIns="0" rtlCol="0" anchor="t">
              <a:spAutoFit/>
            </a:bodyPr>
            <a:lstStyle/>
            <a:p>
              <a:pPr algn="ctr">
                <a:lnSpc>
                  <a:spcPts val="4550"/>
                </a:lnSpc>
              </a:pPr>
              <a:r>
                <a:rPr lang="en-US" sz="3500">
                  <a:solidFill>
                    <a:srgbClr val="000000"/>
                  </a:solidFill>
                  <a:latin typeface="Roboto Bold"/>
                </a:rPr>
                <a:t>Divi joshi</a:t>
              </a:r>
            </a:p>
          </p:txBody>
        </p:sp>
        <p:sp>
          <p:nvSpPr>
            <p:cNvPr id="12" name="TextBox 12"/>
            <p:cNvSpPr txBox="1"/>
            <p:nvPr/>
          </p:nvSpPr>
          <p:spPr>
            <a:xfrm>
              <a:off x="0" y="905006"/>
              <a:ext cx="5800886" cy="635000"/>
            </a:xfrm>
            <a:prstGeom prst="rect">
              <a:avLst/>
            </a:prstGeom>
          </p:spPr>
          <p:txBody>
            <a:bodyPr lIns="0" tIns="0" rIns="0" bIns="0" rtlCol="0" anchor="t">
              <a:spAutoFit/>
            </a:bodyPr>
            <a:lstStyle/>
            <a:p>
              <a:pPr>
                <a:lnSpc>
                  <a:spcPts val="3899"/>
                </a:lnSpc>
              </a:pPr>
              <a:endParaRPr/>
            </a:p>
          </p:txBody>
        </p:sp>
        <p:sp>
          <p:nvSpPr>
            <p:cNvPr id="13" name="TextBox 13"/>
            <p:cNvSpPr txBox="1"/>
            <p:nvPr/>
          </p:nvSpPr>
          <p:spPr>
            <a:xfrm>
              <a:off x="0" y="1742279"/>
              <a:ext cx="5800886" cy="518160"/>
            </a:xfrm>
            <a:prstGeom prst="rect">
              <a:avLst/>
            </a:prstGeom>
          </p:spPr>
          <p:txBody>
            <a:bodyPr lIns="0" tIns="0" rIns="0" bIns="0" rtlCol="0" anchor="t">
              <a:spAutoFit/>
            </a:bodyPr>
            <a:lstStyle/>
            <a:p>
              <a:pPr>
                <a:lnSpc>
                  <a:spcPts val="3119"/>
                </a:lnSpc>
              </a:pPr>
              <a:endParaRPr/>
            </a:p>
          </p:txBody>
        </p:sp>
        <p:sp>
          <p:nvSpPr>
            <p:cNvPr id="14" name="TextBox 14"/>
            <p:cNvSpPr txBox="1"/>
            <p:nvPr/>
          </p:nvSpPr>
          <p:spPr>
            <a:xfrm>
              <a:off x="0" y="2462713"/>
              <a:ext cx="5800886" cy="518160"/>
            </a:xfrm>
            <a:prstGeom prst="rect">
              <a:avLst/>
            </a:prstGeom>
          </p:spPr>
          <p:txBody>
            <a:bodyPr lIns="0" tIns="0" rIns="0" bIns="0" rtlCol="0" anchor="t">
              <a:spAutoFit/>
            </a:bodyPr>
            <a:lstStyle/>
            <a:p>
              <a:pPr>
                <a:lnSpc>
                  <a:spcPts val="3119"/>
                </a:lnSpc>
              </a:pPr>
              <a:endParaRPr/>
            </a:p>
          </p:txBody>
        </p:sp>
      </p:grpSp>
      <p:grpSp>
        <p:nvGrpSpPr>
          <p:cNvPr id="15" name="Group 15"/>
          <p:cNvGrpSpPr/>
          <p:nvPr/>
        </p:nvGrpSpPr>
        <p:grpSpPr>
          <a:xfrm>
            <a:off x="7126485" y="6673446"/>
            <a:ext cx="4350665" cy="2235654"/>
            <a:chOff x="0" y="0"/>
            <a:chExt cx="5800886" cy="2980873"/>
          </a:xfrm>
        </p:grpSpPr>
        <p:sp>
          <p:nvSpPr>
            <p:cNvPr id="16" name="TextBox 16"/>
            <p:cNvSpPr txBox="1"/>
            <p:nvPr/>
          </p:nvSpPr>
          <p:spPr>
            <a:xfrm>
              <a:off x="0" y="-47625"/>
              <a:ext cx="5800886" cy="750358"/>
            </a:xfrm>
            <a:prstGeom prst="rect">
              <a:avLst/>
            </a:prstGeom>
          </p:spPr>
          <p:txBody>
            <a:bodyPr lIns="0" tIns="0" rIns="0" bIns="0" rtlCol="0" anchor="t">
              <a:spAutoFit/>
            </a:bodyPr>
            <a:lstStyle/>
            <a:p>
              <a:pPr algn="ctr">
                <a:lnSpc>
                  <a:spcPts val="4550"/>
                </a:lnSpc>
              </a:pPr>
              <a:r>
                <a:rPr lang="en-US" sz="3500">
                  <a:solidFill>
                    <a:srgbClr val="000000"/>
                  </a:solidFill>
                  <a:latin typeface="Roboto Bold"/>
                </a:rPr>
                <a:t>Hetal Gala</a:t>
              </a:r>
            </a:p>
          </p:txBody>
        </p:sp>
        <p:sp>
          <p:nvSpPr>
            <p:cNvPr id="17" name="TextBox 17"/>
            <p:cNvSpPr txBox="1"/>
            <p:nvPr/>
          </p:nvSpPr>
          <p:spPr>
            <a:xfrm>
              <a:off x="0" y="905006"/>
              <a:ext cx="5800886" cy="635000"/>
            </a:xfrm>
            <a:prstGeom prst="rect">
              <a:avLst/>
            </a:prstGeom>
          </p:spPr>
          <p:txBody>
            <a:bodyPr lIns="0" tIns="0" rIns="0" bIns="0" rtlCol="0" anchor="t">
              <a:spAutoFit/>
            </a:bodyPr>
            <a:lstStyle/>
            <a:p>
              <a:pPr>
                <a:lnSpc>
                  <a:spcPts val="3899"/>
                </a:lnSpc>
              </a:pPr>
              <a:endParaRPr/>
            </a:p>
          </p:txBody>
        </p:sp>
        <p:sp>
          <p:nvSpPr>
            <p:cNvPr id="18" name="TextBox 18"/>
            <p:cNvSpPr txBox="1"/>
            <p:nvPr/>
          </p:nvSpPr>
          <p:spPr>
            <a:xfrm>
              <a:off x="0" y="1742279"/>
              <a:ext cx="5800886" cy="518160"/>
            </a:xfrm>
            <a:prstGeom prst="rect">
              <a:avLst/>
            </a:prstGeom>
          </p:spPr>
          <p:txBody>
            <a:bodyPr lIns="0" tIns="0" rIns="0" bIns="0" rtlCol="0" anchor="t">
              <a:spAutoFit/>
            </a:bodyPr>
            <a:lstStyle/>
            <a:p>
              <a:pPr>
                <a:lnSpc>
                  <a:spcPts val="3119"/>
                </a:lnSpc>
              </a:pPr>
              <a:endParaRPr/>
            </a:p>
          </p:txBody>
        </p:sp>
        <p:sp>
          <p:nvSpPr>
            <p:cNvPr id="19" name="TextBox 19"/>
            <p:cNvSpPr txBox="1"/>
            <p:nvPr/>
          </p:nvSpPr>
          <p:spPr>
            <a:xfrm>
              <a:off x="0" y="2462713"/>
              <a:ext cx="5800886" cy="518160"/>
            </a:xfrm>
            <a:prstGeom prst="rect">
              <a:avLst/>
            </a:prstGeom>
          </p:spPr>
          <p:txBody>
            <a:bodyPr lIns="0" tIns="0" rIns="0" bIns="0" rtlCol="0" anchor="t">
              <a:spAutoFit/>
            </a:bodyPr>
            <a:lstStyle/>
            <a:p>
              <a:pPr>
                <a:lnSpc>
                  <a:spcPts val="3119"/>
                </a:lnSpc>
              </a:pPr>
              <a:endParaRPr/>
            </a:p>
          </p:txBody>
        </p:sp>
      </p:grpSp>
      <p:grpSp>
        <p:nvGrpSpPr>
          <p:cNvPr id="20" name="Group 20"/>
          <p:cNvGrpSpPr/>
          <p:nvPr/>
        </p:nvGrpSpPr>
        <p:grpSpPr>
          <a:xfrm>
            <a:off x="12710376" y="6673446"/>
            <a:ext cx="4350665" cy="2235654"/>
            <a:chOff x="0" y="0"/>
            <a:chExt cx="5800886" cy="2980873"/>
          </a:xfrm>
        </p:grpSpPr>
        <p:sp>
          <p:nvSpPr>
            <p:cNvPr id="21" name="TextBox 21"/>
            <p:cNvSpPr txBox="1"/>
            <p:nvPr/>
          </p:nvSpPr>
          <p:spPr>
            <a:xfrm>
              <a:off x="0" y="-47625"/>
              <a:ext cx="5800886" cy="750358"/>
            </a:xfrm>
            <a:prstGeom prst="rect">
              <a:avLst/>
            </a:prstGeom>
          </p:spPr>
          <p:txBody>
            <a:bodyPr lIns="0" tIns="0" rIns="0" bIns="0" rtlCol="0" anchor="t">
              <a:spAutoFit/>
            </a:bodyPr>
            <a:lstStyle/>
            <a:p>
              <a:pPr algn="ctr">
                <a:lnSpc>
                  <a:spcPts val="4550"/>
                </a:lnSpc>
              </a:pPr>
              <a:r>
                <a:rPr lang="en-US" sz="3500">
                  <a:solidFill>
                    <a:srgbClr val="000000"/>
                  </a:solidFill>
                  <a:latin typeface="Roboto Bold"/>
                </a:rPr>
                <a:t>Kunal Chopra</a:t>
              </a:r>
            </a:p>
          </p:txBody>
        </p:sp>
        <p:sp>
          <p:nvSpPr>
            <p:cNvPr id="22" name="TextBox 22"/>
            <p:cNvSpPr txBox="1"/>
            <p:nvPr/>
          </p:nvSpPr>
          <p:spPr>
            <a:xfrm>
              <a:off x="0" y="905006"/>
              <a:ext cx="5800886" cy="635000"/>
            </a:xfrm>
            <a:prstGeom prst="rect">
              <a:avLst/>
            </a:prstGeom>
          </p:spPr>
          <p:txBody>
            <a:bodyPr lIns="0" tIns="0" rIns="0" bIns="0" rtlCol="0" anchor="t">
              <a:spAutoFit/>
            </a:bodyPr>
            <a:lstStyle/>
            <a:p>
              <a:pPr>
                <a:lnSpc>
                  <a:spcPts val="3899"/>
                </a:lnSpc>
              </a:pPr>
              <a:endParaRPr/>
            </a:p>
          </p:txBody>
        </p:sp>
        <p:sp>
          <p:nvSpPr>
            <p:cNvPr id="23" name="TextBox 23"/>
            <p:cNvSpPr txBox="1"/>
            <p:nvPr/>
          </p:nvSpPr>
          <p:spPr>
            <a:xfrm>
              <a:off x="0" y="1742279"/>
              <a:ext cx="5800886" cy="518160"/>
            </a:xfrm>
            <a:prstGeom prst="rect">
              <a:avLst/>
            </a:prstGeom>
          </p:spPr>
          <p:txBody>
            <a:bodyPr lIns="0" tIns="0" rIns="0" bIns="0" rtlCol="0" anchor="t">
              <a:spAutoFit/>
            </a:bodyPr>
            <a:lstStyle/>
            <a:p>
              <a:pPr>
                <a:lnSpc>
                  <a:spcPts val="3119"/>
                </a:lnSpc>
              </a:pPr>
              <a:endParaRPr/>
            </a:p>
          </p:txBody>
        </p:sp>
        <p:sp>
          <p:nvSpPr>
            <p:cNvPr id="24" name="TextBox 24"/>
            <p:cNvSpPr txBox="1"/>
            <p:nvPr/>
          </p:nvSpPr>
          <p:spPr>
            <a:xfrm>
              <a:off x="0" y="2462713"/>
              <a:ext cx="5800886" cy="518160"/>
            </a:xfrm>
            <a:prstGeom prst="rect">
              <a:avLst/>
            </a:prstGeom>
          </p:spPr>
          <p:txBody>
            <a:bodyPr lIns="0" tIns="0" rIns="0" bIns="0" rtlCol="0" anchor="t">
              <a:spAutoFit/>
            </a:bodyPr>
            <a:lstStyle/>
            <a:p>
              <a:pPr>
                <a:lnSpc>
                  <a:spcPts val="3119"/>
                </a:lnSpc>
              </a:pPr>
              <a:endParaRPr/>
            </a:p>
          </p:txBody>
        </p:sp>
      </p:grpSp>
      <p:sp>
        <p:nvSpPr>
          <p:cNvPr id="25" name="TextBox 25"/>
          <p:cNvSpPr txBox="1"/>
          <p:nvPr/>
        </p:nvSpPr>
        <p:spPr>
          <a:xfrm>
            <a:off x="5165259" y="333375"/>
            <a:ext cx="7957482" cy="1381125"/>
          </a:xfrm>
          <a:prstGeom prst="rect">
            <a:avLst/>
          </a:prstGeom>
        </p:spPr>
        <p:txBody>
          <a:bodyPr lIns="0" tIns="0" rIns="0" bIns="0" rtlCol="0" anchor="t">
            <a:spAutoFit/>
          </a:bodyPr>
          <a:lstStyle/>
          <a:p>
            <a:pPr algn="ctr">
              <a:lnSpc>
                <a:spcPts val="10800"/>
              </a:lnSpc>
            </a:pPr>
            <a:r>
              <a:rPr lang="en-US" sz="9000">
                <a:solidFill>
                  <a:srgbClr val="000000"/>
                </a:solidFill>
                <a:latin typeface="Nunito Sans Black"/>
              </a:rPr>
              <a:t>Our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63008" y="2404533"/>
            <a:ext cx="392597" cy="39259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sp>
        <p:nvSpPr>
          <p:cNvPr id="4" name="TextBox 4"/>
          <p:cNvSpPr txBox="1"/>
          <p:nvPr/>
        </p:nvSpPr>
        <p:spPr>
          <a:xfrm>
            <a:off x="12127907" y="2366433"/>
            <a:ext cx="5131393" cy="398145"/>
          </a:xfrm>
          <a:prstGeom prst="rect">
            <a:avLst/>
          </a:prstGeom>
        </p:spPr>
        <p:txBody>
          <a:bodyPr lIns="0" tIns="0" rIns="0" bIns="0" rtlCol="0" anchor="t">
            <a:spAutoFit/>
          </a:bodyPr>
          <a:lstStyle/>
          <a:p>
            <a:pPr>
              <a:lnSpc>
                <a:spcPts val="3119"/>
              </a:lnSpc>
            </a:pPr>
            <a:r>
              <a:rPr lang="en-US" sz="2399">
                <a:solidFill>
                  <a:srgbClr val="000000"/>
                </a:solidFill>
                <a:latin typeface="Roboto"/>
              </a:rPr>
              <a:t>increase customer engagement</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4916" y="3591405"/>
            <a:ext cx="390689" cy="39068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4916" y="4786906"/>
            <a:ext cx="390689" cy="390689"/>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4916" y="5955669"/>
            <a:ext cx="390689" cy="39068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4916" y="7215259"/>
            <a:ext cx="390689" cy="390689"/>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363008" y="2404533"/>
            <a:ext cx="390689" cy="390689"/>
          </a:xfrm>
          <a:prstGeom prst="rect">
            <a:avLst/>
          </a:prstGeom>
        </p:spPr>
      </p:pic>
      <p:sp>
        <p:nvSpPr>
          <p:cNvPr id="10" name="TextBox 10"/>
          <p:cNvSpPr txBox="1"/>
          <p:nvPr/>
        </p:nvSpPr>
        <p:spPr>
          <a:xfrm>
            <a:off x="12127907" y="3567915"/>
            <a:ext cx="5131393" cy="398145"/>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retain existing customers</a:t>
            </a:r>
          </a:p>
        </p:txBody>
      </p:sp>
      <p:sp>
        <p:nvSpPr>
          <p:cNvPr id="11" name="TextBox 11"/>
          <p:cNvSpPr txBox="1"/>
          <p:nvPr/>
        </p:nvSpPr>
        <p:spPr>
          <a:xfrm>
            <a:off x="12127907" y="4748806"/>
            <a:ext cx="5131393" cy="398145"/>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create a competitive advantage</a:t>
            </a:r>
          </a:p>
        </p:txBody>
      </p:sp>
      <p:sp>
        <p:nvSpPr>
          <p:cNvPr id="12" name="TextBox 12"/>
          <p:cNvSpPr txBox="1"/>
          <p:nvPr/>
        </p:nvSpPr>
        <p:spPr>
          <a:xfrm>
            <a:off x="12127907" y="5937841"/>
            <a:ext cx="5131393" cy="398145"/>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increase customer lifetime value</a:t>
            </a:r>
          </a:p>
        </p:txBody>
      </p:sp>
      <p:sp>
        <p:nvSpPr>
          <p:cNvPr id="13" name="TextBox 13"/>
          <p:cNvSpPr txBox="1"/>
          <p:nvPr/>
        </p:nvSpPr>
        <p:spPr>
          <a:xfrm>
            <a:off x="12127907" y="7136086"/>
            <a:ext cx="5131393" cy="398145"/>
          </a:xfrm>
          <a:prstGeom prst="rect">
            <a:avLst/>
          </a:prstGeom>
        </p:spPr>
        <p:txBody>
          <a:bodyPr lIns="0" tIns="0" rIns="0" bIns="0" rtlCol="0" anchor="t">
            <a:spAutoFit/>
          </a:bodyPr>
          <a:lstStyle/>
          <a:p>
            <a:pPr marL="0" lvl="0" indent="0" algn="l">
              <a:lnSpc>
                <a:spcPts val="3119"/>
              </a:lnSpc>
              <a:spcBef>
                <a:spcPct val="0"/>
              </a:spcBef>
            </a:pPr>
            <a:r>
              <a:rPr lang="en-US" sz="2399">
                <a:solidFill>
                  <a:srgbClr val="000000"/>
                </a:solidFill>
                <a:latin typeface="Roboto"/>
              </a:rPr>
              <a:t>customers earn rewards and offers</a:t>
            </a:r>
          </a:p>
        </p:txBody>
      </p:sp>
      <p:sp>
        <p:nvSpPr>
          <p:cNvPr id="14" name="TextBox 14"/>
          <p:cNvSpPr txBox="1"/>
          <p:nvPr/>
        </p:nvSpPr>
        <p:spPr>
          <a:xfrm>
            <a:off x="3930824" y="2034181"/>
            <a:ext cx="6425987" cy="2752725"/>
          </a:xfrm>
          <a:prstGeom prst="rect">
            <a:avLst/>
          </a:prstGeom>
        </p:spPr>
        <p:txBody>
          <a:bodyPr lIns="0" tIns="0" rIns="0" bIns="0" rtlCol="0" anchor="t">
            <a:spAutoFit/>
          </a:bodyPr>
          <a:lstStyle/>
          <a:p>
            <a:pPr>
              <a:lnSpc>
                <a:spcPts val="10800"/>
              </a:lnSpc>
            </a:pPr>
            <a:r>
              <a:rPr lang="en-US" sz="9000">
                <a:solidFill>
                  <a:srgbClr val="000000"/>
                </a:solidFill>
                <a:latin typeface="Nunito Sans Black"/>
              </a:rPr>
              <a:t>What's Our IP?</a:t>
            </a:r>
          </a:p>
        </p:txBody>
      </p:sp>
      <p:sp>
        <p:nvSpPr>
          <p:cNvPr id="15" name="TextBox 15"/>
          <p:cNvSpPr txBox="1"/>
          <p:nvPr/>
        </p:nvSpPr>
        <p:spPr>
          <a:xfrm>
            <a:off x="3930824" y="5946144"/>
            <a:ext cx="5346487" cy="2247900"/>
          </a:xfrm>
          <a:prstGeom prst="rect">
            <a:avLst/>
          </a:prstGeom>
        </p:spPr>
        <p:txBody>
          <a:bodyPr lIns="0" tIns="0" rIns="0" bIns="0" rtlCol="0" anchor="t">
            <a:spAutoFit/>
          </a:bodyPr>
          <a:lstStyle/>
          <a:p>
            <a:pPr algn="just">
              <a:lnSpc>
                <a:spcPts val="3599"/>
              </a:lnSpc>
            </a:pPr>
            <a:r>
              <a:rPr lang="en-US" sz="2999">
                <a:solidFill>
                  <a:srgbClr val="000000"/>
                </a:solidFill>
                <a:latin typeface="Roboto"/>
              </a:rPr>
              <a:t>Customer loyalty and rewards program that incentivizes customers to order from our business regularly and to refer new customers to the app. </a:t>
            </a:r>
          </a:p>
        </p:txBody>
      </p:sp>
      <p:grpSp>
        <p:nvGrpSpPr>
          <p:cNvPr id="16" name="Group 16"/>
          <p:cNvGrpSpPr/>
          <p:nvPr/>
        </p:nvGrpSpPr>
        <p:grpSpPr>
          <a:xfrm>
            <a:off x="16032022" y="9125007"/>
            <a:ext cx="1153420" cy="266586"/>
            <a:chOff x="0" y="0"/>
            <a:chExt cx="1857251" cy="429260"/>
          </a:xfrm>
        </p:grpSpPr>
        <p:sp>
          <p:nvSpPr>
            <p:cNvPr id="17" name="Freeform 17"/>
            <p:cNvSpPr/>
            <p:nvPr/>
          </p:nvSpPr>
          <p:spPr>
            <a:xfrm>
              <a:off x="0" y="-5080"/>
              <a:ext cx="1857252" cy="434340"/>
            </a:xfrm>
            <a:custGeom>
              <a:avLst/>
              <a:gdLst/>
              <a:ahLst/>
              <a:cxnLst/>
              <a:rect l="l" t="t" r="r" b="b"/>
              <a:pathLst>
                <a:path w="1857252" h="434340">
                  <a:moveTo>
                    <a:pt x="1839471" y="187960"/>
                  </a:moveTo>
                  <a:lnTo>
                    <a:pt x="1577851" y="11430"/>
                  </a:lnTo>
                  <a:cubicBezTo>
                    <a:pt x="1560071" y="0"/>
                    <a:pt x="1537211" y="3810"/>
                    <a:pt x="1524511" y="21590"/>
                  </a:cubicBezTo>
                  <a:cubicBezTo>
                    <a:pt x="1513081" y="39370"/>
                    <a:pt x="1516891" y="62230"/>
                    <a:pt x="1534671" y="74930"/>
                  </a:cubicBezTo>
                  <a:lnTo>
                    <a:pt x="1693421" y="181610"/>
                  </a:lnTo>
                  <a:lnTo>
                    <a:pt x="0" y="181610"/>
                  </a:lnTo>
                  <a:lnTo>
                    <a:pt x="0" y="257810"/>
                  </a:lnTo>
                  <a:lnTo>
                    <a:pt x="1693421" y="257810"/>
                  </a:lnTo>
                  <a:lnTo>
                    <a:pt x="1534672" y="364490"/>
                  </a:lnTo>
                  <a:cubicBezTo>
                    <a:pt x="1516892" y="375920"/>
                    <a:pt x="1513082" y="400050"/>
                    <a:pt x="1524511" y="417830"/>
                  </a:cubicBezTo>
                  <a:cubicBezTo>
                    <a:pt x="1532132" y="429260"/>
                    <a:pt x="1543561" y="434340"/>
                    <a:pt x="1556261" y="434340"/>
                  </a:cubicBezTo>
                  <a:cubicBezTo>
                    <a:pt x="1563882" y="434340"/>
                    <a:pt x="1571502" y="431800"/>
                    <a:pt x="1577852" y="427990"/>
                  </a:cubicBezTo>
                  <a:lnTo>
                    <a:pt x="1840742" y="251460"/>
                  </a:lnTo>
                  <a:cubicBezTo>
                    <a:pt x="1850902" y="243840"/>
                    <a:pt x="1857252" y="232410"/>
                    <a:pt x="1857252" y="219710"/>
                  </a:cubicBezTo>
                  <a:cubicBezTo>
                    <a:pt x="1857252" y="207010"/>
                    <a:pt x="1850902" y="195580"/>
                    <a:pt x="1839472" y="187960"/>
                  </a:cubicBezTo>
                  <a:close/>
                </a:path>
              </a:pathLst>
            </a:custGeom>
            <a:solidFill>
              <a:srgbClr val="1D6A74"/>
            </a:solidFill>
          </p:spPr>
        </p:sp>
      </p:grpSp>
      <p:pic>
        <p:nvPicPr>
          <p:cNvPr id="18" name="Picture 18"/>
          <p:cNvPicPr>
            <a:picLocks noChangeAspect="1"/>
          </p:cNvPicPr>
          <p:nvPr/>
        </p:nvPicPr>
        <p:blipFill>
          <a:blip r:embed="rId4"/>
          <a:srcRect r="78025"/>
          <a:stretch>
            <a:fillRect/>
          </a:stretch>
        </p:blipFill>
        <p:spPr>
          <a:xfrm>
            <a:off x="0" y="0"/>
            <a:ext cx="339075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61624"/>
            <a:ext cx="14835511" cy="2038350"/>
          </a:xfrm>
          <a:prstGeom prst="rect">
            <a:avLst/>
          </a:prstGeom>
        </p:spPr>
        <p:txBody>
          <a:bodyPr lIns="0" tIns="0" rIns="0" bIns="0" rtlCol="0" anchor="t">
            <a:spAutoFit/>
          </a:bodyPr>
          <a:lstStyle/>
          <a:p>
            <a:pPr>
              <a:lnSpc>
                <a:spcPts val="8031"/>
              </a:lnSpc>
            </a:pPr>
            <a:r>
              <a:rPr lang="en-US" sz="6693">
                <a:solidFill>
                  <a:srgbClr val="000000"/>
                </a:solidFill>
                <a:latin typeface="Nunito Sans Black"/>
              </a:rPr>
              <a:t>How our IP combat against Porter’s five forces: </a:t>
            </a:r>
          </a:p>
        </p:txBody>
      </p:sp>
      <p:sp>
        <p:nvSpPr>
          <p:cNvPr id="3" name="TextBox 3"/>
          <p:cNvSpPr txBox="1"/>
          <p:nvPr/>
        </p:nvSpPr>
        <p:spPr>
          <a:xfrm>
            <a:off x="2508916" y="6171208"/>
            <a:ext cx="5675853"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THREAT OF NEW ENTRANTS</a:t>
            </a:r>
          </a:p>
        </p:txBody>
      </p:sp>
      <p:sp>
        <p:nvSpPr>
          <p:cNvPr id="4" name="TextBox 4"/>
          <p:cNvSpPr txBox="1"/>
          <p:nvPr/>
        </p:nvSpPr>
        <p:spPr>
          <a:xfrm>
            <a:off x="2252218" y="6887253"/>
            <a:ext cx="4723353" cy="2741295"/>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Roboto"/>
              </a:rPr>
              <a:t>Reward customers for repeat business</a:t>
            </a:r>
          </a:p>
          <a:p>
            <a:pPr marL="518160" lvl="1" indent="-259080">
              <a:lnSpc>
                <a:spcPts val="3120"/>
              </a:lnSpc>
              <a:buFont typeface="Arial"/>
              <a:buChar char="•"/>
            </a:pPr>
            <a:r>
              <a:rPr lang="en-US" sz="2400">
                <a:solidFill>
                  <a:srgbClr val="000000"/>
                </a:solidFill>
                <a:latin typeface="Roboto"/>
              </a:rPr>
              <a:t>Personalize offers based on customer preferences </a:t>
            </a:r>
          </a:p>
          <a:p>
            <a:pPr marL="518160" lvl="1" indent="-259080">
              <a:lnSpc>
                <a:spcPts val="3120"/>
              </a:lnSpc>
              <a:buFont typeface="Arial"/>
              <a:buChar char="•"/>
            </a:pPr>
            <a:r>
              <a:rPr lang="en-US" sz="2400">
                <a:solidFill>
                  <a:srgbClr val="000000"/>
                </a:solidFill>
                <a:latin typeface="Roboto"/>
              </a:rPr>
              <a:t>Partner with local businesses</a:t>
            </a:r>
          </a:p>
          <a:p>
            <a:pPr marL="518160" lvl="1" indent="-259080">
              <a:lnSpc>
                <a:spcPts val="3119"/>
              </a:lnSpc>
              <a:buFont typeface="Arial"/>
              <a:buChar char="•"/>
            </a:pPr>
            <a:r>
              <a:rPr lang="en-US" sz="2399">
                <a:solidFill>
                  <a:srgbClr val="000000"/>
                </a:solidFill>
                <a:latin typeface="Roboto"/>
              </a:rPr>
              <a:t>Offer early access to new restaurant partners</a:t>
            </a:r>
          </a:p>
        </p:txBody>
      </p:sp>
      <p:sp>
        <p:nvSpPr>
          <p:cNvPr id="5" name="TextBox 5"/>
          <p:cNvSpPr txBox="1"/>
          <p:nvPr/>
        </p:nvSpPr>
        <p:spPr>
          <a:xfrm>
            <a:off x="10102199" y="6171208"/>
            <a:ext cx="5933583"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BARGAINING POWER OF BUYERS</a:t>
            </a:r>
          </a:p>
        </p:txBody>
      </p:sp>
      <p:sp>
        <p:nvSpPr>
          <p:cNvPr id="6" name="TextBox 6"/>
          <p:cNvSpPr txBox="1"/>
          <p:nvPr/>
        </p:nvSpPr>
        <p:spPr>
          <a:xfrm>
            <a:off x="9840078" y="6938634"/>
            <a:ext cx="4558495" cy="2350770"/>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Roboto"/>
              </a:rPr>
              <a:t>Offer rewards for referrals</a:t>
            </a:r>
          </a:p>
          <a:p>
            <a:pPr marL="518160" lvl="1" indent="-259080">
              <a:lnSpc>
                <a:spcPts val="3120"/>
              </a:lnSpc>
              <a:buFont typeface="Arial"/>
              <a:buChar char="•"/>
            </a:pPr>
            <a:r>
              <a:rPr lang="en-US" sz="2400">
                <a:solidFill>
                  <a:srgbClr val="000000"/>
                </a:solidFill>
                <a:latin typeface="Roboto"/>
              </a:rPr>
              <a:t>Offer personalized customer service</a:t>
            </a:r>
          </a:p>
          <a:p>
            <a:pPr marL="518160" lvl="1" indent="-259080">
              <a:lnSpc>
                <a:spcPts val="3120"/>
              </a:lnSpc>
              <a:buFont typeface="Arial"/>
              <a:buChar char="•"/>
            </a:pPr>
            <a:r>
              <a:rPr lang="en-US" sz="2400">
                <a:solidFill>
                  <a:srgbClr val="000000"/>
                </a:solidFill>
                <a:latin typeface="Roboto"/>
              </a:rPr>
              <a:t>Create a VIP program</a:t>
            </a:r>
          </a:p>
          <a:p>
            <a:pPr marL="518160" lvl="1" indent="-259080">
              <a:lnSpc>
                <a:spcPts val="3119"/>
              </a:lnSpc>
              <a:buFont typeface="Arial"/>
              <a:buChar char="•"/>
            </a:pPr>
            <a:r>
              <a:rPr lang="en-US" sz="2399">
                <a:solidFill>
                  <a:srgbClr val="000000"/>
                </a:solidFill>
                <a:latin typeface="Roboto"/>
              </a:rPr>
              <a:t>Offer rewards for customer feedback</a:t>
            </a:r>
          </a:p>
        </p:txBody>
      </p:sp>
      <p:grpSp>
        <p:nvGrpSpPr>
          <p:cNvPr id="7" name="Group 7"/>
          <p:cNvGrpSpPr/>
          <p:nvPr/>
        </p:nvGrpSpPr>
        <p:grpSpPr>
          <a:xfrm>
            <a:off x="16032022" y="1277663"/>
            <a:ext cx="1153420" cy="266586"/>
            <a:chOff x="0" y="0"/>
            <a:chExt cx="1857251" cy="429260"/>
          </a:xfrm>
        </p:grpSpPr>
        <p:sp>
          <p:nvSpPr>
            <p:cNvPr id="8" name="Freeform 8"/>
            <p:cNvSpPr/>
            <p:nvPr/>
          </p:nvSpPr>
          <p:spPr>
            <a:xfrm>
              <a:off x="0" y="-5080"/>
              <a:ext cx="1857252" cy="434340"/>
            </a:xfrm>
            <a:custGeom>
              <a:avLst/>
              <a:gdLst/>
              <a:ahLst/>
              <a:cxnLst/>
              <a:rect l="l" t="t" r="r" b="b"/>
              <a:pathLst>
                <a:path w="1857252" h="434340">
                  <a:moveTo>
                    <a:pt x="1839471" y="187960"/>
                  </a:moveTo>
                  <a:lnTo>
                    <a:pt x="1577851" y="11430"/>
                  </a:lnTo>
                  <a:cubicBezTo>
                    <a:pt x="1560071" y="0"/>
                    <a:pt x="1537211" y="3810"/>
                    <a:pt x="1524511" y="21590"/>
                  </a:cubicBezTo>
                  <a:cubicBezTo>
                    <a:pt x="1513081" y="39370"/>
                    <a:pt x="1516891" y="62230"/>
                    <a:pt x="1534671" y="74930"/>
                  </a:cubicBezTo>
                  <a:lnTo>
                    <a:pt x="1693421" y="181610"/>
                  </a:lnTo>
                  <a:lnTo>
                    <a:pt x="0" y="181610"/>
                  </a:lnTo>
                  <a:lnTo>
                    <a:pt x="0" y="257810"/>
                  </a:lnTo>
                  <a:lnTo>
                    <a:pt x="1693421" y="257810"/>
                  </a:lnTo>
                  <a:lnTo>
                    <a:pt x="1534672" y="364490"/>
                  </a:lnTo>
                  <a:cubicBezTo>
                    <a:pt x="1516892" y="375920"/>
                    <a:pt x="1513082" y="400050"/>
                    <a:pt x="1524511" y="417830"/>
                  </a:cubicBezTo>
                  <a:cubicBezTo>
                    <a:pt x="1532132" y="429260"/>
                    <a:pt x="1543561" y="434340"/>
                    <a:pt x="1556261" y="434340"/>
                  </a:cubicBezTo>
                  <a:cubicBezTo>
                    <a:pt x="1563882" y="434340"/>
                    <a:pt x="1571502" y="431800"/>
                    <a:pt x="1577852" y="427990"/>
                  </a:cubicBezTo>
                  <a:lnTo>
                    <a:pt x="1840742" y="251460"/>
                  </a:lnTo>
                  <a:cubicBezTo>
                    <a:pt x="1850902" y="243840"/>
                    <a:pt x="1857252" y="232410"/>
                    <a:pt x="1857252" y="219710"/>
                  </a:cubicBezTo>
                  <a:cubicBezTo>
                    <a:pt x="1857252" y="207010"/>
                    <a:pt x="1850902" y="195580"/>
                    <a:pt x="1839472" y="187960"/>
                  </a:cubicBezTo>
                  <a:close/>
                </a:path>
              </a:pathLst>
            </a:custGeom>
            <a:solidFill>
              <a:srgbClr val="000000"/>
            </a:solidFill>
          </p:spPr>
        </p:sp>
      </p:grpSp>
      <p:grpSp>
        <p:nvGrpSpPr>
          <p:cNvPr id="9" name="Group 9"/>
          <p:cNvGrpSpPr/>
          <p:nvPr/>
        </p:nvGrpSpPr>
        <p:grpSpPr>
          <a:xfrm>
            <a:off x="3561405" y="3487864"/>
            <a:ext cx="2104978" cy="2104978"/>
            <a:chOff x="0" y="0"/>
            <a:chExt cx="2806637" cy="2806637"/>
          </a:xfrm>
        </p:grpSpPr>
        <p:grpSp>
          <p:nvGrpSpPr>
            <p:cNvPr id="10" name="Group 10"/>
            <p:cNvGrpSpPr/>
            <p:nvPr/>
          </p:nvGrpSpPr>
          <p:grpSpPr>
            <a:xfrm>
              <a:off x="0" y="0"/>
              <a:ext cx="2806637" cy="280663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6A74"/>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1568" y="888630"/>
              <a:ext cx="823502" cy="1029378"/>
            </a:xfrm>
            <a:prstGeom prst="rect">
              <a:avLst/>
            </a:prstGeom>
          </p:spPr>
        </p:pic>
      </p:grpSp>
      <p:grpSp>
        <p:nvGrpSpPr>
          <p:cNvPr id="13" name="Group 13"/>
          <p:cNvGrpSpPr/>
          <p:nvPr/>
        </p:nvGrpSpPr>
        <p:grpSpPr>
          <a:xfrm>
            <a:off x="11692180" y="3487864"/>
            <a:ext cx="2104978" cy="2104978"/>
            <a:chOff x="0" y="0"/>
            <a:chExt cx="2806637" cy="2806637"/>
          </a:xfrm>
        </p:grpSpPr>
        <p:grpSp>
          <p:nvGrpSpPr>
            <p:cNvPr id="14" name="Group 14"/>
            <p:cNvGrpSpPr/>
            <p:nvPr/>
          </p:nvGrpSpPr>
          <p:grpSpPr>
            <a:xfrm>
              <a:off x="0" y="0"/>
              <a:ext cx="2806637" cy="2806637"/>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D6A74"/>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88630" y="888630"/>
              <a:ext cx="1029378" cy="1029378"/>
            </a:xfrm>
            <a:prstGeom prst="rect">
              <a:avLst/>
            </a:prstGeom>
          </p:spPr>
        </p:pic>
      </p:gr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345891" y="3692943"/>
            <a:ext cx="797556" cy="8033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sp>
        <p:nvSpPr>
          <p:cNvPr id="2" name="AutoShape 2"/>
          <p:cNvSpPr/>
          <p:nvPr/>
        </p:nvSpPr>
        <p:spPr>
          <a:xfrm>
            <a:off x="7180489" y="0"/>
            <a:ext cx="11107511" cy="10287000"/>
          </a:xfrm>
          <a:prstGeom prst="rect">
            <a:avLst/>
          </a:prstGeom>
          <a:solidFill>
            <a:srgbClr val="FFFFFF"/>
          </a:solidFill>
        </p:spPr>
      </p:sp>
      <p:pic>
        <p:nvPicPr>
          <p:cNvPr id="3" name="Picture 3"/>
          <p:cNvPicPr>
            <a:picLocks noChangeAspect="1"/>
          </p:cNvPicPr>
          <p:nvPr/>
        </p:nvPicPr>
        <p:blipFill>
          <a:blip r:embed="rId2"/>
          <a:srcRect/>
          <a:stretch>
            <a:fillRect/>
          </a:stretch>
        </p:blipFill>
        <p:spPr>
          <a:xfrm>
            <a:off x="614362" y="4161291"/>
            <a:ext cx="7595970" cy="5491253"/>
          </a:xfrm>
          <a:prstGeom prst="rect">
            <a:avLst/>
          </a:prstGeom>
        </p:spPr>
      </p:pic>
      <p:sp>
        <p:nvSpPr>
          <p:cNvPr id="4" name="TextBox 4"/>
          <p:cNvSpPr txBox="1"/>
          <p:nvPr/>
        </p:nvSpPr>
        <p:spPr>
          <a:xfrm>
            <a:off x="1028700" y="1069172"/>
            <a:ext cx="5584072" cy="1581150"/>
          </a:xfrm>
          <a:prstGeom prst="rect">
            <a:avLst/>
          </a:prstGeom>
        </p:spPr>
        <p:txBody>
          <a:bodyPr lIns="0" tIns="0" rIns="0" bIns="0" rtlCol="0" anchor="t">
            <a:spAutoFit/>
          </a:bodyPr>
          <a:lstStyle/>
          <a:p>
            <a:pPr>
              <a:lnSpc>
                <a:spcPts val="12599"/>
              </a:lnSpc>
            </a:pPr>
            <a:r>
              <a:rPr lang="en-US" sz="10499">
                <a:solidFill>
                  <a:srgbClr val="FFFFFF"/>
                </a:solidFill>
                <a:latin typeface="Nunito Sans Black"/>
              </a:rPr>
              <a:t>Strategy  </a:t>
            </a:r>
          </a:p>
        </p:txBody>
      </p:sp>
      <p:sp>
        <p:nvSpPr>
          <p:cNvPr id="5" name="TextBox 5"/>
          <p:cNvSpPr txBox="1"/>
          <p:nvPr/>
        </p:nvSpPr>
        <p:spPr>
          <a:xfrm>
            <a:off x="10441966" y="1019175"/>
            <a:ext cx="7565212" cy="455197"/>
          </a:xfrm>
          <a:prstGeom prst="rect">
            <a:avLst/>
          </a:prstGeom>
        </p:spPr>
        <p:txBody>
          <a:bodyPr lIns="0" tIns="0" rIns="0" bIns="0" rtlCol="0" anchor="t">
            <a:spAutoFit/>
          </a:bodyPr>
          <a:lstStyle/>
          <a:p>
            <a:pPr>
              <a:lnSpc>
                <a:spcPts val="3583"/>
              </a:lnSpc>
            </a:pPr>
            <a:r>
              <a:rPr lang="en-US" sz="2986">
                <a:solidFill>
                  <a:srgbClr val="000000"/>
                </a:solidFill>
                <a:latin typeface="Roboto Bold"/>
              </a:rPr>
              <a:t>retain existing customers </a:t>
            </a:r>
          </a:p>
        </p:txBody>
      </p:sp>
      <p:grpSp>
        <p:nvGrpSpPr>
          <p:cNvPr id="6" name="Group 6"/>
          <p:cNvGrpSpPr/>
          <p:nvPr/>
        </p:nvGrpSpPr>
        <p:grpSpPr>
          <a:xfrm>
            <a:off x="10422088" y="1864509"/>
            <a:ext cx="7565212" cy="1099723"/>
            <a:chOff x="0" y="0"/>
            <a:chExt cx="10086950" cy="1466297"/>
          </a:xfrm>
        </p:grpSpPr>
        <p:sp>
          <p:nvSpPr>
            <p:cNvPr id="7" name="TextBox 7"/>
            <p:cNvSpPr txBox="1"/>
            <p:nvPr/>
          </p:nvSpPr>
          <p:spPr>
            <a:xfrm>
              <a:off x="0" y="-9525"/>
              <a:ext cx="10086950" cy="603754"/>
            </a:xfrm>
            <a:prstGeom prst="rect">
              <a:avLst/>
            </a:prstGeom>
          </p:spPr>
          <p:txBody>
            <a:bodyPr lIns="0" tIns="0" rIns="0" bIns="0" rtlCol="0" anchor="t">
              <a:spAutoFit/>
            </a:bodyPr>
            <a:lstStyle/>
            <a:p>
              <a:pPr>
                <a:lnSpc>
                  <a:spcPts val="3583"/>
                </a:lnSpc>
              </a:pPr>
              <a:r>
                <a:rPr lang="en-US" sz="2986">
                  <a:solidFill>
                    <a:srgbClr val="000000"/>
                  </a:solidFill>
                  <a:latin typeface="Roboto Bold"/>
                </a:rPr>
                <a:t>enhances customer lifetime value </a:t>
              </a:r>
            </a:p>
          </p:txBody>
        </p:sp>
        <p:sp>
          <p:nvSpPr>
            <p:cNvPr id="8" name="TextBox 8"/>
            <p:cNvSpPr txBox="1"/>
            <p:nvPr/>
          </p:nvSpPr>
          <p:spPr>
            <a:xfrm>
              <a:off x="0" y="950285"/>
              <a:ext cx="10086950" cy="516012"/>
            </a:xfrm>
            <a:prstGeom prst="rect">
              <a:avLst/>
            </a:prstGeom>
          </p:spPr>
          <p:txBody>
            <a:bodyPr lIns="0" tIns="0" rIns="0" bIns="0" rtlCol="0" anchor="t">
              <a:spAutoFit/>
            </a:bodyPr>
            <a:lstStyle/>
            <a:p>
              <a:pPr>
                <a:lnSpc>
                  <a:spcPts val="3106"/>
                </a:lnSpc>
              </a:pPr>
              <a:endParaRPr/>
            </a:p>
          </p:txBody>
        </p:sp>
      </p:grpSp>
      <p:sp>
        <p:nvSpPr>
          <p:cNvPr id="9" name="TextBox 9"/>
          <p:cNvSpPr txBox="1"/>
          <p:nvPr/>
        </p:nvSpPr>
        <p:spPr>
          <a:xfrm>
            <a:off x="10422088" y="2693348"/>
            <a:ext cx="7565212" cy="455197"/>
          </a:xfrm>
          <a:prstGeom prst="rect">
            <a:avLst/>
          </a:prstGeom>
        </p:spPr>
        <p:txBody>
          <a:bodyPr lIns="0" tIns="0" rIns="0" bIns="0" rtlCol="0" anchor="t">
            <a:spAutoFit/>
          </a:bodyPr>
          <a:lstStyle/>
          <a:p>
            <a:pPr>
              <a:lnSpc>
                <a:spcPts val="3583"/>
              </a:lnSpc>
            </a:pPr>
            <a:r>
              <a:rPr lang="en-US" sz="2986">
                <a:solidFill>
                  <a:srgbClr val="000000"/>
                </a:solidFill>
                <a:latin typeface="Roboto Bold"/>
              </a:rPr>
              <a:t>creates competitive advantage </a:t>
            </a:r>
          </a:p>
        </p:txBody>
      </p:sp>
      <p:grpSp>
        <p:nvGrpSpPr>
          <p:cNvPr id="10" name="Group 10"/>
          <p:cNvGrpSpPr/>
          <p:nvPr/>
        </p:nvGrpSpPr>
        <p:grpSpPr>
          <a:xfrm>
            <a:off x="840312" y="4370272"/>
            <a:ext cx="7137363" cy="3854442"/>
            <a:chOff x="0" y="0"/>
            <a:chExt cx="9516484" cy="5139256"/>
          </a:xfrm>
        </p:grpSpPr>
        <p:pic>
          <p:nvPicPr>
            <p:cNvPr id="11" name="Picture 11"/>
            <p:cNvPicPr>
              <a:picLocks noChangeAspect="1"/>
            </p:cNvPicPr>
            <p:nvPr/>
          </p:nvPicPr>
          <p:blipFill>
            <a:blip r:embed="rId3"/>
            <a:srcRect t="29748" b="29748"/>
            <a:stretch>
              <a:fillRect/>
            </a:stretch>
          </p:blipFill>
          <p:spPr>
            <a:xfrm>
              <a:off x="0" y="0"/>
              <a:ext cx="9516484" cy="5139256"/>
            </a:xfrm>
            <a:prstGeom prst="rect">
              <a:avLst/>
            </a:prstGeom>
          </p:spPr>
        </p:pic>
      </p:grpSp>
      <p:sp>
        <p:nvSpPr>
          <p:cNvPr id="12" name="TextBox 12"/>
          <p:cNvSpPr txBox="1"/>
          <p:nvPr/>
        </p:nvSpPr>
        <p:spPr>
          <a:xfrm>
            <a:off x="10422088" y="3578143"/>
            <a:ext cx="7565212" cy="455197"/>
          </a:xfrm>
          <a:prstGeom prst="rect">
            <a:avLst/>
          </a:prstGeom>
        </p:spPr>
        <p:txBody>
          <a:bodyPr lIns="0" tIns="0" rIns="0" bIns="0" rtlCol="0" anchor="t">
            <a:spAutoFit/>
          </a:bodyPr>
          <a:lstStyle/>
          <a:p>
            <a:pPr>
              <a:lnSpc>
                <a:spcPts val="3583"/>
              </a:lnSpc>
            </a:pPr>
            <a:r>
              <a:rPr lang="en-US" sz="2986">
                <a:solidFill>
                  <a:srgbClr val="000000"/>
                </a:solidFill>
                <a:latin typeface="Roboto Bold"/>
              </a:rPr>
              <a:t>increased customer engagement </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1028700"/>
            <a:ext cx="390689" cy="390689"/>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1864509"/>
            <a:ext cx="390689" cy="390689"/>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2702873"/>
            <a:ext cx="390689" cy="390689"/>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9110" y="3586660"/>
            <a:ext cx="390689" cy="390689"/>
          </a:xfrm>
          <a:prstGeom prst="rect">
            <a:avLst/>
          </a:prstGeom>
        </p:spPr>
      </p:pic>
      <p:sp>
        <p:nvSpPr>
          <p:cNvPr id="17" name="TextBox 17"/>
          <p:cNvSpPr txBox="1"/>
          <p:nvPr/>
        </p:nvSpPr>
        <p:spPr>
          <a:xfrm>
            <a:off x="10422088" y="4462974"/>
            <a:ext cx="7565212" cy="455197"/>
          </a:xfrm>
          <a:prstGeom prst="rect">
            <a:avLst/>
          </a:prstGeom>
        </p:spPr>
        <p:txBody>
          <a:bodyPr lIns="0" tIns="0" rIns="0" bIns="0" rtlCol="0" anchor="t">
            <a:spAutoFit/>
          </a:bodyPr>
          <a:lstStyle/>
          <a:p>
            <a:pPr>
              <a:lnSpc>
                <a:spcPts val="3583"/>
              </a:lnSpc>
            </a:pPr>
            <a:r>
              <a:rPr lang="en-US" sz="2986">
                <a:solidFill>
                  <a:srgbClr val="000000"/>
                </a:solidFill>
                <a:latin typeface="Roboto Bold"/>
              </a:rPr>
              <a:t>stronger relationship with customers </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9110" y="4471490"/>
            <a:ext cx="390689" cy="390689"/>
          </a:xfrm>
          <a:prstGeom prst="rect">
            <a:avLst/>
          </a:prstGeom>
        </p:spPr>
      </p:pic>
      <p:sp>
        <p:nvSpPr>
          <p:cNvPr id="19" name="TextBox 19"/>
          <p:cNvSpPr txBox="1"/>
          <p:nvPr/>
        </p:nvSpPr>
        <p:spPr>
          <a:xfrm>
            <a:off x="10379844" y="5403946"/>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effective marketing</a:t>
            </a: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9110" y="5413471"/>
            <a:ext cx="390689" cy="390689"/>
          </a:xfrm>
          <a:prstGeom prst="rect">
            <a:avLst/>
          </a:prstGeom>
        </p:spPr>
      </p:pic>
      <p:sp>
        <p:nvSpPr>
          <p:cNvPr id="21" name="TextBox 21"/>
          <p:cNvSpPr txBox="1"/>
          <p:nvPr/>
        </p:nvSpPr>
        <p:spPr>
          <a:xfrm>
            <a:off x="10379844" y="6347085"/>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better product development</a:t>
            </a:r>
          </a:p>
        </p:txBody>
      </p:sp>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6356610"/>
            <a:ext cx="390689" cy="390689"/>
          </a:xfrm>
          <a:prstGeom prst="rect">
            <a:avLst/>
          </a:prstGeom>
        </p:spPr>
      </p:pic>
      <p:sp>
        <p:nvSpPr>
          <p:cNvPr id="23" name="TextBox 23"/>
          <p:cNvSpPr txBox="1"/>
          <p:nvPr/>
        </p:nvSpPr>
        <p:spPr>
          <a:xfrm>
            <a:off x="10379844" y="7354768"/>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increased customer satisfaction</a:t>
            </a:r>
          </a:p>
        </p:txBody>
      </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79110" y="7421280"/>
            <a:ext cx="390689" cy="390689"/>
          </a:xfrm>
          <a:prstGeom prst="rect">
            <a:avLst/>
          </a:prstGeom>
        </p:spPr>
      </p:pic>
      <p:sp>
        <p:nvSpPr>
          <p:cNvPr id="25" name="TextBox 25"/>
          <p:cNvSpPr txBox="1"/>
          <p:nvPr/>
        </p:nvSpPr>
        <p:spPr>
          <a:xfrm>
            <a:off x="10379844" y="8421568"/>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high growth and profits</a:t>
            </a:r>
          </a:p>
        </p:txBody>
      </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8431093"/>
            <a:ext cx="390689" cy="3906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sp>
        <p:nvSpPr>
          <p:cNvPr id="2" name="AutoShape 2"/>
          <p:cNvSpPr/>
          <p:nvPr/>
        </p:nvSpPr>
        <p:spPr>
          <a:xfrm>
            <a:off x="7209064" y="0"/>
            <a:ext cx="11107511" cy="10287000"/>
          </a:xfrm>
          <a:prstGeom prst="rect">
            <a:avLst/>
          </a:prstGeom>
          <a:solidFill>
            <a:srgbClr val="FFFFFF"/>
          </a:solidFill>
        </p:spPr>
      </p:sp>
      <p:pic>
        <p:nvPicPr>
          <p:cNvPr id="3" name="Picture 3"/>
          <p:cNvPicPr>
            <a:picLocks noChangeAspect="1"/>
          </p:cNvPicPr>
          <p:nvPr/>
        </p:nvPicPr>
        <p:blipFill>
          <a:blip r:embed="rId2"/>
          <a:srcRect/>
          <a:stretch>
            <a:fillRect/>
          </a:stretch>
        </p:blipFill>
        <p:spPr>
          <a:xfrm>
            <a:off x="1257300" y="4161291"/>
            <a:ext cx="7595970" cy="5491253"/>
          </a:xfrm>
          <a:prstGeom prst="rect">
            <a:avLst/>
          </a:prstGeom>
        </p:spPr>
      </p:pic>
      <p:sp>
        <p:nvSpPr>
          <p:cNvPr id="4" name="TextBox 4"/>
          <p:cNvSpPr txBox="1"/>
          <p:nvPr/>
        </p:nvSpPr>
        <p:spPr>
          <a:xfrm>
            <a:off x="1028700" y="1038225"/>
            <a:ext cx="5584072" cy="1581150"/>
          </a:xfrm>
          <a:prstGeom prst="rect">
            <a:avLst/>
          </a:prstGeom>
        </p:spPr>
        <p:txBody>
          <a:bodyPr lIns="0" tIns="0" rIns="0" bIns="0" rtlCol="0" anchor="t">
            <a:spAutoFit/>
          </a:bodyPr>
          <a:lstStyle/>
          <a:p>
            <a:pPr>
              <a:lnSpc>
                <a:spcPts val="12599"/>
              </a:lnSpc>
            </a:pPr>
            <a:r>
              <a:rPr lang="en-US" sz="10499">
                <a:solidFill>
                  <a:srgbClr val="FFFFFF"/>
                </a:solidFill>
                <a:latin typeface="Nunito Sans Black"/>
              </a:rPr>
              <a:t>Quality </a:t>
            </a:r>
          </a:p>
        </p:txBody>
      </p:sp>
      <p:sp>
        <p:nvSpPr>
          <p:cNvPr id="5" name="TextBox 5"/>
          <p:cNvSpPr txBox="1"/>
          <p:nvPr/>
        </p:nvSpPr>
        <p:spPr>
          <a:xfrm>
            <a:off x="10399722" y="847725"/>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customer behavior</a:t>
            </a:r>
          </a:p>
        </p:txBody>
      </p:sp>
      <p:sp>
        <p:nvSpPr>
          <p:cNvPr id="6" name="TextBox 6"/>
          <p:cNvSpPr txBox="1"/>
          <p:nvPr/>
        </p:nvSpPr>
        <p:spPr>
          <a:xfrm>
            <a:off x="9660088" y="4050030"/>
            <a:ext cx="7599212" cy="398145"/>
          </a:xfrm>
          <a:prstGeom prst="rect">
            <a:avLst/>
          </a:prstGeom>
        </p:spPr>
        <p:txBody>
          <a:bodyPr lIns="0" tIns="0" rIns="0" bIns="0" rtlCol="0" anchor="t">
            <a:spAutoFit/>
          </a:bodyPr>
          <a:lstStyle/>
          <a:p>
            <a:pPr>
              <a:lnSpc>
                <a:spcPts val="3119"/>
              </a:lnSpc>
            </a:pPr>
            <a:endParaRPr/>
          </a:p>
        </p:txBody>
      </p:sp>
      <p:grpSp>
        <p:nvGrpSpPr>
          <p:cNvPr id="7" name="Group 7"/>
          <p:cNvGrpSpPr/>
          <p:nvPr/>
        </p:nvGrpSpPr>
        <p:grpSpPr>
          <a:xfrm>
            <a:off x="1483250" y="4370272"/>
            <a:ext cx="7137363" cy="3854442"/>
            <a:chOff x="0" y="0"/>
            <a:chExt cx="9516484" cy="5139256"/>
          </a:xfrm>
        </p:grpSpPr>
        <p:pic>
          <p:nvPicPr>
            <p:cNvPr id="8" name="Picture 8"/>
            <p:cNvPicPr>
              <a:picLocks noChangeAspect="1"/>
            </p:cNvPicPr>
            <p:nvPr/>
          </p:nvPicPr>
          <p:blipFill>
            <a:blip r:embed="rId3"/>
            <a:srcRect t="29748" b="29748"/>
            <a:stretch>
              <a:fillRect/>
            </a:stretch>
          </p:blipFill>
          <p:spPr>
            <a:xfrm>
              <a:off x="0" y="0"/>
              <a:ext cx="9516484" cy="5139256"/>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857250"/>
            <a:ext cx="390689" cy="390689"/>
          </a:xfrm>
          <a:prstGeom prst="rect">
            <a:avLst/>
          </a:prstGeom>
        </p:spPr>
      </p:pic>
      <p:sp>
        <p:nvSpPr>
          <p:cNvPr id="10" name="TextBox 10"/>
          <p:cNvSpPr txBox="1"/>
          <p:nvPr/>
        </p:nvSpPr>
        <p:spPr>
          <a:xfrm>
            <a:off x="10399722" y="2276475"/>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customer preferences</a:t>
            </a: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2286000"/>
            <a:ext cx="390689" cy="390689"/>
          </a:xfrm>
          <a:prstGeom prst="rect">
            <a:avLst/>
          </a:prstGeom>
        </p:spPr>
      </p:pic>
      <p:sp>
        <p:nvSpPr>
          <p:cNvPr id="12" name="TextBox 12"/>
          <p:cNvSpPr txBox="1"/>
          <p:nvPr/>
        </p:nvSpPr>
        <p:spPr>
          <a:xfrm>
            <a:off x="10399722" y="3705225"/>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customer engagement</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3714750"/>
            <a:ext cx="390689" cy="390689"/>
          </a:xfrm>
          <a:prstGeom prst="rect">
            <a:avLst/>
          </a:prstGeom>
        </p:spPr>
      </p:pic>
      <p:sp>
        <p:nvSpPr>
          <p:cNvPr id="14" name="TextBox 14"/>
          <p:cNvSpPr txBox="1"/>
          <p:nvPr/>
        </p:nvSpPr>
        <p:spPr>
          <a:xfrm>
            <a:off x="10399722" y="5133975"/>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most effective rewards and incentives </a:t>
            </a: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5143500"/>
            <a:ext cx="390689" cy="390689"/>
          </a:xfrm>
          <a:prstGeom prst="rect">
            <a:avLst/>
          </a:prstGeom>
        </p:spPr>
      </p:pic>
      <p:sp>
        <p:nvSpPr>
          <p:cNvPr id="16" name="TextBox 16"/>
          <p:cNvSpPr txBox="1"/>
          <p:nvPr/>
        </p:nvSpPr>
        <p:spPr>
          <a:xfrm>
            <a:off x="10399722" y="6562663"/>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most loyal customers</a:t>
            </a:r>
          </a:p>
        </p:txBody>
      </p:sp>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6572188"/>
            <a:ext cx="390689" cy="390689"/>
          </a:xfrm>
          <a:prstGeom prst="rect">
            <a:avLst/>
          </a:prstGeom>
        </p:spPr>
      </p:pic>
      <p:sp>
        <p:nvSpPr>
          <p:cNvPr id="18" name="TextBox 18"/>
          <p:cNvSpPr txBox="1"/>
          <p:nvPr/>
        </p:nvSpPr>
        <p:spPr>
          <a:xfrm>
            <a:off x="10399722" y="7991352"/>
            <a:ext cx="7599212" cy="457200"/>
          </a:xfrm>
          <a:prstGeom prst="rect">
            <a:avLst/>
          </a:prstGeom>
        </p:spPr>
        <p:txBody>
          <a:bodyPr lIns="0" tIns="0" rIns="0" bIns="0" rtlCol="0" anchor="t">
            <a:spAutoFit/>
          </a:bodyPr>
          <a:lstStyle/>
          <a:p>
            <a:pPr>
              <a:lnSpc>
                <a:spcPts val="3599"/>
              </a:lnSpc>
            </a:pPr>
            <a:r>
              <a:rPr lang="en-US" sz="2999">
                <a:solidFill>
                  <a:srgbClr val="000000"/>
                </a:solidFill>
                <a:latin typeface="Roboto Bold"/>
              </a:rPr>
              <a:t>most valuable customer segments</a:t>
            </a:r>
          </a:p>
        </p:txBody>
      </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498989" y="8000877"/>
            <a:ext cx="390689" cy="3906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4200" y="4189910"/>
            <a:ext cx="9300169" cy="3328694"/>
          </a:xfrm>
          <a:prstGeom prst="rect">
            <a:avLst/>
          </a:prstGeom>
        </p:spPr>
      </p:pic>
      <p:sp>
        <p:nvSpPr>
          <p:cNvPr id="3" name="TextBox 3"/>
          <p:cNvSpPr txBox="1"/>
          <p:nvPr/>
        </p:nvSpPr>
        <p:spPr>
          <a:xfrm>
            <a:off x="584200" y="1038225"/>
            <a:ext cx="6121400" cy="1615827"/>
          </a:xfrm>
          <a:prstGeom prst="rect">
            <a:avLst/>
          </a:prstGeom>
        </p:spPr>
        <p:txBody>
          <a:bodyPr wrap="square" lIns="0" tIns="0" rIns="0" bIns="0" rtlCol="0" anchor="t">
            <a:spAutoFit/>
          </a:bodyPr>
          <a:lstStyle/>
          <a:p>
            <a:pPr>
              <a:lnSpc>
                <a:spcPts val="12599"/>
              </a:lnSpc>
            </a:pPr>
            <a:r>
              <a:rPr lang="en-US" sz="10499" dirty="0">
                <a:solidFill>
                  <a:srgbClr val="FFFFFF"/>
                </a:solidFill>
                <a:latin typeface="Nunito Sans Black"/>
              </a:rPr>
              <a:t>Portfolio </a:t>
            </a:r>
          </a:p>
        </p:txBody>
      </p:sp>
      <p:sp>
        <p:nvSpPr>
          <p:cNvPr id="4" name="AutoShape 4"/>
          <p:cNvSpPr/>
          <p:nvPr/>
        </p:nvSpPr>
        <p:spPr>
          <a:xfrm>
            <a:off x="10365014" y="0"/>
            <a:ext cx="7932511" cy="10287000"/>
          </a:xfrm>
          <a:prstGeom prst="rect">
            <a:avLst/>
          </a:prstGeom>
          <a:solidFill>
            <a:srgbClr val="FFFFFF"/>
          </a:solidFill>
        </p:spPr>
      </p:sp>
      <p:sp>
        <p:nvSpPr>
          <p:cNvPr id="5" name="TextBox 5"/>
          <p:cNvSpPr txBox="1"/>
          <p:nvPr/>
        </p:nvSpPr>
        <p:spPr>
          <a:xfrm>
            <a:off x="10747073" y="942975"/>
            <a:ext cx="7149344" cy="3676650"/>
          </a:xfrm>
          <a:prstGeom prst="rect">
            <a:avLst/>
          </a:prstGeom>
        </p:spPr>
        <p:txBody>
          <a:bodyPr lIns="0" tIns="0" rIns="0" bIns="0" rtlCol="0" anchor="t">
            <a:spAutoFit/>
          </a:bodyPr>
          <a:lstStyle/>
          <a:p>
            <a:pPr algn="just">
              <a:lnSpc>
                <a:spcPts val="4183"/>
              </a:lnSpc>
              <a:spcBef>
                <a:spcPct val="0"/>
              </a:spcBef>
            </a:pPr>
            <a:endParaRPr/>
          </a:p>
          <a:p>
            <a:pPr algn="just">
              <a:lnSpc>
                <a:spcPts val="4183"/>
              </a:lnSpc>
              <a:spcBef>
                <a:spcPct val="0"/>
              </a:spcBef>
            </a:pPr>
            <a:r>
              <a:rPr lang="en-US" sz="3486">
                <a:solidFill>
                  <a:srgbClr val="000000"/>
                </a:solidFill>
                <a:latin typeface="Roboto Bold"/>
              </a:rPr>
              <a:t>This information will be used to analyze the performance of different types of offers and to identify which offers are most effective in incentivizing customers to place orders.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sp>
        <p:nvSpPr>
          <p:cNvPr id="2" name="AutoShape 2"/>
          <p:cNvSpPr/>
          <p:nvPr/>
        </p:nvSpPr>
        <p:spPr>
          <a:xfrm>
            <a:off x="10355489" y="0"/>
            <a:ext cx="7932511" cy="10287000"/>
          </a:xfrm>
          <a:prstGeom prst="rect">
            <a:avLst/>
          </a:prstGeom>
          <a:solidFill>
            <a:srgbClr val="FFFFFF"/>
          </a:solidFill>
        </p:spPr>
      </p:sp>
      <p:pic>
        <p:nvPicPr>
          <p:cNvPr id="3" name="Picture 3"/>
          <p:cNvPicPr>
            <a:picLocks noChangeAspect="1"/>
          </p:cNvPicPr>
          <p:nvPr/>
        </p:nvPicPr>
        <p:blipFill>
          <a:blip r:embed="rId3"/>
          <a:srcRect/>
          <a:stretch>
            <a:fillRect/>
          </a:stretch>
        </p:blipFill>
        <p:spPr>
          <a:xfrm>
            <a:off x="584200" y="3537536"/>
            <a:ext cx="9047661" cy="4865631"/>
          </a:xfrm>
          <a:prstGeom prst="rect">
            <a:avLst/>
          </a:prstGeom>
        </p:spPr>
      </p:pic>
      <p:sp>
        <p:nvSpPr>
          <p:cNvPr id="4" name="TextBox 4"/>
          <p:cNvSpPr txBox="1"/>
          <p:nvPr/>
        </p:nvSpPr>
        <p:spPr>
          <a:xfrm>
            <a:off x="584200" y="1038225"/>
            <a:ext cx="5689905" cy="1581150"/>
          </a:xfrm>
          <a:prstGeom prst="rect">
            <a:avLst/>
          </a:prstGeom>
        </p:spPr>
        <p:txBody>
          <a:bodyPr lIns="0" tIns="0" rIns="0" bIns="0" rtlCol="0" anchor="t">
            <a:spAutoFit/>
          </a:bodyPr>
          <a:lstStyle/>
          <a:p>
            <a:pPr>
              <a:lnSpc>
                <a:spcPts val="12599"/>
              </a:lnSpc>
            </a:pPr>
            <a:r>
              <a:rPr lang="en-US" sz="10499">
                <a:solidFill>
                  <a:srgbClr val="FFFFFF"/>
                </a:solidFill>
                <a:latin typeface="Nunito Sans Black"/>
              </a:rPr>
              <a:t>Profile </a:t>
            </a:r>
          </a:p>
        </p:txBody>
      </p:sp>
      <p:sp>
        <p:nvSpPr>
          <p:cNvPr id="5" name="TextBox 5"/>
          <p:cNvSpPr txBox="1"/>
          <p:nvPr/>
        </p:nvSpPr>
        <p:spPr>
          <a:xfrm>
            <a:off x="10747073" y="681038"/>
            <a:ext cx="7149344" cy="5772150"/>
          </a:xfrm>
          <a:prstGeom prst="rect">
            <a:avLst/>
          </a:prstGeom>
        </p:spPr>
        <p:txBody>
          <a:bodyPr lIns="0" tIns="0" rIns="0" bIns="0" rtlCol="0" anchor="t">
            <a:spAutoFit/>
          </a:bodyPr>
          <a:lstStyle/>
          <a:p>
            <a:pPr algn="just">
              <a:lnSpc>
                <a:spcPts val="4183"/>
              </a:lnSpc>
            </a:pPr>
            <a:endParaRPr/>
          </a:p>
          <a:p>
            <a:pPr algn="just">
              <a:lnSpc>
                <a:spcPts val="4183"/>
              </a:lnSpc>
              <a:spcBef>
                <a:spcPct val="0"/>
              </a:spcBef>
            </a:pPr>
            <a:r>
              <a:rPr lang="en-US" sz="3486">
                <a:solidFill>
                  <a:srgbClr val="000000"/>
                </a:solidFill>
                <a:latin typeface="Roboto Bold"/>
              </a:rPr>
              <a:t>This information will be used to segment the customer base and to identify which customer segments are the most valuable to the business. It will also be used to analyze the preferences and behaviors of different customer segments and to tailor loyalty programs and marketing strategies accordingly.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6A74"/>
        </a:solidFill>
        <a:effectLst/>
      </p:bgPr>
    </p:bg>
    <p:spTree>
      <p:nvGrpSpPr>
        <p:cNvPr id="1" name=""/>
        <p:cNvGrpSpPr/>
        <p:nvPr/>
      </p:nvGrpSpPr>
      <p:grpSpPr>
        <a:xfrm>
          <a:off x="0" y="0"/>
          <a:ext cx="0" cy="0"/>
          <a:chOff x="0" y="0"/>
          <a:chExt cx="0" cy="0"/>
        </a:xfrm>
      </p:grpSpPr>
      <p:sp>
        <p:nvSpPr>
          <p:cNvPr id="2" name="AutoShape 2"/>
          <p:cNvSpPr/>
          <p:nvPr/>
        </p:nvSpPr>
        <p:spPr>
          <a:xfrm>
            <a:off x="10326914" y="0"/>
            <a:ext cx="7932511" cy="10287000"/>
          </a:xfrm>
          <a:prstGeom prst="rect">
            <a:avLst/>
          </a:prstGeom>
          <a:solidFill>
            <a:srgbClr val="FFFFFF"/>
          </a:solidFill>
        </p:spPr>
      </p:sp>
      <p:pic>
        <p:nvPicPr>
          <p:cNvPr id="3" name="Picture 3"/>
          <p:cNvPicPr>
            <a:picLocks noChangeAspect="1"/>
          </p:cNvPicPr>
          <p:nvPr/>
        </p:nvPicPr>
        <p:blipFill>
          <a:blip r:embed="rId3"/>
          <a:srcRect/>
          <a:stretch>
            <a:fillRect/>
          </a:stretch>
        </p:blipFill>
        <p:spPr>
          <a:xfrm>
            <a:off x="584200" y="4634862"/>
            <a:ext cx="8933297" cy="2363001"/>
          </a:xfrm>
          <a:prstGeom prst="rect">
            <a:avLst/>
          </a:prstGeom>
        </p:spPr>
      </p:pic>
      <p:sp>
        <p:nvSpPr>
          <p:cNvPr id="4" name="TextBox 4"/>
          <p:cNvSpPr txBox="1"/>
          <p:nvPr/>
        </p:nvSpPr>
        <p:spPr>
          <a:xfrm>
            <a:off x="584200" y="1038225"/>
            <a:ext cx="7446738" cy="1581150"/>
          </a:xfrm>
          <a:prstGeom prst="rect">
            <a:avLst/>
          </a:prstGeom>
        </p:spPr>
        <p:txBody>
          <a:bodyPr lIns="0" tIns="0" rIns="0" bIns="0" rtlCol="0" anchor="t">
            <a:spAutoFit/>
          </a:bodyPr>
          <a:lstStyle/>
          <a:p>
            <a:pPr>
              <a:lnSpc>
                <a:spcPts val="12599"/>
              </a:lnSpc>
            </a:pPr>
            <a:r>
              <a:rPr lang="en-US" sz="10499">
                <a:solidFill>
                  <a:srgbClr val="FFFFFF"/>
                </a:solidFill>
                <a:latin typeface="Nunito Sans Black"/>
              </a:rPr>
              <a:t>Transcript</a:t>
            </a:r>
          </a:p>
        </p:txBody>
      </p:sp>
      <p:sp>
        <p:nvSpPr>
          <p:cNvPr id="5" name="TextBox 5"/>
          <p:cNvSpPr txBox="1"/>
          <p:nvPr/>
        </p:nvSpPr>
        <p:spPr>
          <a:xfrm>
            <a:off x="10747073" y="157163"/>
            <a:ext cx="7149344" cy="5772150"/>
          </a:xfrm>
          <a:prstGeom prst="rect">
            <a:avLst/>
          </a:prstGeom>
        </p:spPr>
        <p:txBody>
          <a:bodyPr lIns="0" tIns="0" rIns="0" bIns="0" rtlCol="0" anchor="t">
            <a:spAutoFit/>
          </a:bodyPr>
          <a:lstStyle/>
          <a:p>
            <a:pPr algn="just">
              <a:lnSpc>
                <a:spcPts val="4183"/>
              </a:lnSpc>
              <a:spcBef>
                <a:spcPct val="0"/>
              </a:spcBef>
            </a:pPr>
            <a:endParaRPr/>
          </a:p>
          <a:p>
            <a:pPr algn="just">
              <a:lnSpc>
                <a:spcPts val="4183"/>
              </a:lnSpc>
              <a:spcBef>
                <a:spcPct val="0"/>
              </a:spcBef>
            </a:pPr>
            <a:r>
              <a:rPr lang="en-US" sz="3486">
                <a:solidFill>
                  <a:srgbClr val="000000"/>
                </a:solidFill>
                <a:latin typeface="Roboto Bold"/>
              </a:rPr>
              <a:t>This information will be used to analyze the effectiveness of different offers and to identify which offers are most likely to result in customer engagement and repeat orders. It will also be used to understand the customer journey and to identify areas where the loyalty program and customer experience can be improved.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472</Words>
  <Application>Microsoft Macintosh PowerPoint</Application>
  <PresentationFormat>Custom</PresentationFormat>
  <Paragraphs>89</Paragraphs>
  <Slides>12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Poetsen</vt:lpstr>
      <vt:lpstr>Calibri</vt:lpstr>
      <vt:lpstr>Nunito Sans Black</vt:lpstr>
      <vt:lpstr>Roboto Bold</vt:lpstr>
      <vt:lpstr>Roboto</vt:lpstr>
      <vt:lpstr>Arial</vt:lpstr>
      <vt:lpstr>Nunito Sans Black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loyalty and rewards  program</dc:title>
  <cp:lastModifiedBy>Divi Joshi</cp:lastModifiedBy>
  <cp:revision>2</cp:revision>
  <dcterms:created xsi:type="dcterms:W3CDTF">2006-08-16T00:00:00Z</dcterms:created>
  <dcterms:modified xsi:type="dcterms:W3CDTF">2023-04-22T03:08:59Z</dcterms:modified>
  <dc:identifier>DAFgk2lJDFo</dc:identifier>
</cp:coreProperties>
</file>